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9" r:id="rId8"/>
    <p:sldId id="270" r:id="rId9"/>
    <p:sldId id="263" r:id="rId10"/>
    <p:sldId id="264" r:id="rId11"/>
    <p:sldId id="266" r:id="rId12"/>
    <p:sldId id="267" r:id="rId13"/>
    <p:sldId id="271" r:id="rId14"/>
    <p:sldId id="272" r:id="rId15"/>
    <p:sldId id="273" r:id="rId16"/>
    <p:sldId id="27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2" d="100"/>
          <a:sy n="122" d="100"/>
        </p:scale>
        <p:origin x="-12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504FF354-100F-433A-BAEC-4EDA87BEBA8D}" type="datetimeFigureOut">
              <a:rPr lang="el-GR" smtClean="0"/>
              <a:pPr/>
              <a:t>23/4/2021</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1D251092-E51F-48FE-8182-BAC66667D85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504FF354-100F-433A-BAEC-4EDA87BEBA8D}" type="datetimeFigureOut">
              <a:rPr lang="el-GR" smtClean="0"/>
              <a:pPr/>
              <a:t>23/4/2021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504FF354-100F-433A-BAEC-4EDA87BEBA8D}" type="datetimeFigureOut">
              <a:rPr lang="el-GR" smtClean="0"/>
              <a:pPr/>
              <a:t>23/4/2021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D251092-E51F-48FE-8182-BAC66667D85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504FF354-100F-433A-BAEC-4EDA87BEBA8D}" type="datetimeFigureOut">
              <a:rPr lang="el-GR" smtClean="0"/>
              <a:pPr/>
              <a:t>23/4/2021</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1D251092-E51F-48FE-8182-BAC66667D85B}"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04FF354-100F-433A-BAEC-4EDA87BEBA8D}" type="datetimeFigureOut">
              <a:rPr lang="el-GR" smtClean="0"/>
              <a:pPr/>
              <a:t>23/4/2021</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251092-E51F-48FE-8182-BAC66667D85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4282" y="1214422"/>
            <a:ext cx="8272466" cy="1829761"/>
          </a:xfrm>
        </p:spPr>
        <p:txBody>
          <a:bodyPr>
            <a:normAutofit/>
          </a:bodyPr>
          <a:lstStyle/>
          <a:p>
            <a:r>
              <a:rPr lang="en-US" sz="4600" dirty="0" smtClean="0"/>
              <a:t>T</a:t>
            </a:r>
            <a:r>
              <a:rPr lang="el-GR" sz="4600" dirty="0" smtClean="0"/>
              <a:t>α</a:t>
            </a:r>
            <a:r>
              <a:rPr lang="en-US" sz="4600" dirty="0" smtClean="0"/>
              <a:t> </a:t>
            </a:r>
            <a:r>
              <a:rPr lang="el-GR" sz="4600" dirty="0" smtClean="0"/>
              <a:t>Κυκλαδικά Ειδώλια</a:t>
            </a:r>
            <a:r>
              <a:rPr lang="el-GR" sz="3200" dirty="0" smtClean="0"/>
              <a:t/>
            </a:r>
            <a:br>
              <a:rPr lang="el-GR" sz="3200" dirty="0" smtClean="0"/>
            </a:br>
            <a:r>
              <a:rPr lang="el-GR" sz="2400" dirty="0" smtClean="0"/>
              <a:t>πηγή Έμπνευσης </a:t>
            </a:r>
            <a:r>
              <a:rPr lang="en-US" sz="2400" dirty="0" smtClean="0"/>
              <a:t>–</a:t>
            </a:r>
            <a:r>
              <a:rPr lang="el-GR" sz="2400" dirty="0" smtClean="0"/>
              <a:t> Γνώσης </a:t>
            </a:r>
            <a:r>
              <a:rPr lang="en-US" sz="2400" dirty="0" smtClean="0"/>
              <a:t>– </a:t>
            </a:r>
            <a:r>
              <a:rPr lang="el-GR" sz="2400" dirty="0" smtClean="0"/>
              <a:t>Δημιουργίας  </a:t>
            </a:r>
            <a:endParaRPr lang="el-GR" sz="2400" dirty="0"/>
          </a:p>
        </p:txBody>
      </p:sp>
      <p:sp>
        <p:nvSpPr>
          <p:cNvPr id="3" name="2 - Υπότιτλος"/>
          <p:cNvSpPr>
            <a:spLocks noGrp="1"/>
          </p:cNvSpPr>
          <p:nvPr>
            <p:ph type="subTitle" idx="1"/>
          </p:nvPr>
        </p:nvSpPr>
        <p:spPr>
          <a:xfrm>
            <a:off x="642910" y="3643314"/>
            <a:ext cx="7772400" cy="1199704"/>
          </a:xfrm>
        </p:spPr>
        <p:txBody>
          <a:bodyPr>
            <a:normAutofit fontScale="55000" lnSpcReduction="20000"/>
          </a:bodyPr>
          <a:lstStyle/>
          <a:p>
            <a:r>
              <a:rPr lang="el-GR" b="1" dirty="0" smtClean="0"/>
              <a:t>Παυλάκη Αλεξάνδρα</a:t>
            </a:r>
          </a:p>
          <a:p>
            <a:r>
              <a:rPr lang="el-GR" b="1" dirty="0" smtClean="0"/>
              <a:t>Φιλόλογος </a:t>
            </a:r>
            <a:r>
              <a:rPr lang="en-US" b="1" dirty="0" smtClean="0"/>
              <a:t>– </a:t>
            </a:r>
            <a:r>
              <a:rPr lang="el-GR" b="1" dirty="0" smtClean="0"/>
              <a:t>Μετεκπαιδευθείσα στη </a:t>
            </a:r>
            <a:r>
              <a:rPr lang="el-GR" b="1" dirty="0" err="1" smtClean="0"/>
              <a:t>Συστημική</a:t>
            </a:r>
            <a:r>
              <a:rPr lang="el-GR" b="1" dirty="0" smtClean="0"/>
              <a:t> Συμβουλευτική</a:t>
            </a:r>
          </a:p>
          <a:p>
            <a:r>
              <a:rPr lang="el-GR" b="1" dirty="0" smtClean="0"/>
              <a:t>Γενική Διευθύντρια</a:t>
            </a:r>
          </a:p>
          <a:p>
            <a:r>
              <a:rPr lang="el-GR" b="1" dirty="0" smtClean="0"/>
              <a:t>Εκπαιδευτικού Οργανισμού ″ΘΕΜΙΣΤΟΚΛΗΣ″</a:t>
            </a:r>
          </a:p>
          <a:p>
            <a:r>
              <a:rPr lang="en-US" sz="2100" b="1" dirty="0" smtClean="0"/>
              <a:t>(</a:t>
            </a:r>
            <a:r>
              <a:rPr lang="el-GR" sz="2100" b="1" dirty="0" smtClean="0"/>
              <a:t>Π. Σταθμός </a:t>
            </a:r>
            <a:r>
              <a:rPr lang="en-US" sz="2100" b="1" dirty="0" smtClean="0"/>
              <a:t>– </a:t>
            </a:r>
            <a:r>
              <a:rPr lang="el-GR" sz="2100" b="1" dirty="0" smtClean="0"/>
              <a:t>Νηπιαγωγείο </a:t>
            </a:r>
            <a:r>
              <a:rPr lang="en-US" sz="2100" b="1" dirty="0" smtClean="0"/>
              <a:t>– </a:t>
            </a:r>
            <a:r>
              <a:rPr lang="el-GR" sz="2100" b="1" dirty="0" smtClean="0"/>
              <a:t>Δημοτικό </a:t>
            </a:r>
            <a:r>
              <a:rPr lang="en-US" sz="2100" b="1" dirty="0" smtClean="0"/>
              <a:t>– </a:t>
            </a:r>
            <a:r>
              <a:rPr lang="el-GR" sz="2100" b="1" dirty="0" smtClean="0"/>
              <a:t>Γυμνάσιο </a:t>
            </a:r>
            <a:r>
              <a:rPr lang="en-US" sz="2100" b="1" dirty="0" smtClean="0"/>
              <a:t>– </a:t>
            </a:r>
            <a:r>
              <a:rPr lang="el-GR" sz="2100" b="1" dirty="0" smtClean="0"/>
              <a:t>Λύκειο)</a:t>
            </a:r>
            <a:endParaRPr lang="el-GR" sz="2100" b="1" dirty="0"/>
          </a:p>
        </p:txBody>
      </p:sp>
      <p:pic>
        <p:nvPicPr>
          <p:cNvPr id="1027" name="Picture 3" descr="C:\Users\User\Desktop\MY LOGO - VIDEO\logof1.jpg"/>
          <p:cNvPicPr>
            <a:picLocks noChangeAspect="1" noChangeArrowheads="1"/>
          </p:cNvPicPr>
          <p:nvPr/>
        </p:nvPicPr>
        <p:blipFill>
          <a:blip r:embed="rId2"/>
          <a:srcRect/>
          <a:stretch>
            <a:fillRect/>
          </a:stretch>
        </p:blipFill>
        <p:spPr bwMode="auto">
          <a:xfrm>
            <a:off x="3214678" y="357166"/>
            <a:ext cx="2811454" cy="7982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4 - TextBox"/>
          <p:cNvSpPr txBox="1"/>
          <p:nvPr/>
        </p:nvSpPr>
        <p:spPr>
          <a:xfrm>
            <a:off x="6072198" y="6357958"/>
            <a:ext cx="3006857" cy="369332"/>
          </a:xfrm>
          <a:prstGeom prst="rect">
            <a:avLst/>
          </a:prstGeom>
          <a:noFill/>
        </p:spPr>
        <p:txBody>
          <a:bodyPr wrap="square" rtlCol="0">
            <a:spAutoFit/>
          </a:bodyPr>
          <a:lstStyle/>
          <a:p>
            <a:r>
              <a:rPr lang="en-US" b="1" dirty="0" smtClean="0">
                <a:solidFill>
                  <a:schemeClr val="bg1"/>
                </a:solidFill>
              </a:rPr>
              <a:t>alpavlaki@themistoklis.gr</a:t>
            </a:r>
            <a:endParaRPr lang="el-GR"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428604"/>
            <a:ext cx="8715436" cy="6215106"/>
          </a:xfrm>
        </p:spPr>
        <p:txBody>
          <a:bodyPr>
            <a:normAutofit fontScale="40000" lnSpcReduction="20000"/>
          </a:bodyPr>
          <a:lstStyle/>
          <a:p>
            <a:pPr marL="914400" lvl="0" indent="-914400" algn="just">
              <a:buNone/>
            </a:pPr>
            <a:r>
              <a:rPr lang="el-GR" sz="5000" dirty="0" smtClean="0"/>
              <a:t>Μπαίνοντας </a:t>
            </a:r>
            <a:r>
              <a:rPr lang="el-GR" sz="5000" dirty="0"/>
              <a:t>στη θέση του Αρπιστή ρωτάμε τα παιδιά αν γνωρίζουν </a:t>
            </a:r>
            <a:r>
              <a:rPr lang="el-GR" sz="5000" dirty="0" smtClean="0"/>
              <a:t>τι</a:t>
            </a:r>
          </a:p>
          <a:p>
            <a:pPr marL="914400" lvl="0" indent="-914400" algn="just">
              <a:buNone/>
            </a:pPr>
            <a:r>
              <a:rPr lang="el-GR" sz="5000" dirty="0" smtClean="0"/>
              <a:t>φανερώνει</a:t>
            </a:r>
            <a:r>
              <a:rPr lang="en-US" sz="5000" dirty="0" smtClean="0"/>
              <a:t> </a:t>
            </a:r>
            <a:r>
              <a:rPr lang="el-GR" sz="5000" dirty="0" smtClean="0"/>
              <a:t>η </a:t>
            </a:r>
            <a:r>
              <a:rPr lang="el-GR" sz="5000" dirty="0"/>
              <a:t>κίνηση </a:t>
            </a:r>
            <a:r>
              <a:rPr lang="el-GR" sz="5000" dirty="0" smtClean="0"/>
              <a:t>του</a:t>
            </a:r>
            <a:r>
              <a:rPr lang="en-US" sz="5000" dirty="0" smtClean="0"/>
              <a:t> </a:t>
            </a:r>
            <a:r>
              <a:rPr lang="el-GR" sz="5000" dirty="0" smtClean="0"/>
              <a:t>κεφαλιού του</a:t>
            </a:r>
            <a:r>
              <a:rPr lang="en-US" sz="5000" dirty="0"/>
              <a:t> </a:t>
            </a:r>
            <a:r>
              <a:rPr lang="el-GR" sz="5000" dirty="0" smtClean="0"/>
              <a:t>ειδωλίου. Χαρά</a:t>
            </a:r>
            <a:r>
              <a:rPr lang="en-US" sz="5000" dirty="0" smtClean="0"/>
              <a:t>; </a:t>
            </a:r>
            <a:r>
              <a:rPr lang="el-GR" sz="5000" dirty="0" smtClean="0"/>
              <a:t>Λύπη</a:t>
            </a:r>
            <a:r>
              <a:rPr lang="en-US" sz="5000" dirty="0" smtClean="0"/>
              <a:t>;</a:t>
            </a:r>
            <a:endParaRPr lang="el-GR" sz="5000" dirty="0" smtClean="0"/>
          </a:p>
          <a:p>
            <a:pPr marL="914400" lvl="0" indent="-914400" algn="just">
              <a:buNone/>
            </a:pPr>
            <a:r>
              <a:rPr lang="el-GR" sz="5000" dirty="0" smtClean="0"/>
              <a:t>Απελπισία</a:t>
            </a:r>
            <a:r>
              <a:rPr lang="en-US" sz="5000" dirty="0" smtClean="0"/>
              <a:t>;</a:t>
            </a:r>
            <a:r>
              <a:rPr lang="el-GR" sz="5000" dirty="0" smtClean="0"/>
              <a:t> Όποιο παιδί</a:t>
            </a:r>
            <a:r>
              <a:rPr lang="en-US" sz="5000" dirty="0"/>
              <a:t> </a:t>
            </a:r>
            <a:r>
              <a:rPr lang="el-GR" sz="5000" dirty="0" smtClean="0"/>
              <a:t>θέλει, </a:t>
            </a:r>
            <a:r>
              <a:rPr lang="el-GR" sz="5000" dirty="0"/>
              <a:t>αναπαριστά το </a:t>
            </a:r>
            <a:r>
              <a:rPr lang="el-GR" sz="5000" dirty="0" smtClean="0"/>
              <a:t>ειδώλιο</a:t>
            </a:r>
            <a:r>
              <a:rPr lang="en-US" sz="5000" dirty="0"/>
              <a:t> </a:t>
            </a:r>
            <a:r>
              <a:rPr lang="el-GR" sz="5000" dirty="0" smtClean="0"/>
              <a:t>κρατώντας μία</a:t>
            </a:r>
          </a:p>
          <a:p>
            <a:pPr marL="914400" lvl="0" indent="-914400" algn="just">
              <a:buNone/>
            </a:pPr>
            <a:r>
              <a:rPr lang="el-GR" sz="5000" dirty="0" smtClean="0"/>
              <a:t>χειροποίητη</a:t>
            </a:r>
            <a:r>
              <a:rPr lang="en-US" sz="5000" dirty="0" smtClean="0"/>
              <a:t> </a:t>
            </a:r>
            <a:r>
              <a:rPr lang="el-GR" sz="5000" dirty="0" smtClean="0"/>
              <a:t>άρπα </a:t>
            </a:r>
            <a:r>
              <a:rPr lang="el-GR" sz="5000" dirty="0"/>
              <a:t>και λέει </a:t>
            </a:r>
            <a:r>
              <a:rPr lang="el-GR" sz="5000" dirty="0" smtClean="0"/>
              <a:t>πως</a:t>
            </a:r>
            <a:r>
              <a:rPr lang="en-US" sz="5000" dirty="0"/>
              <a:t> </a:t>
            </a:r>
            <a:r>
              <a:rPr lang="el-GR" sz="5000" dirty="0" smtClean="0"/>
              <a:t>αισθάνεται</a:t>
            </a:r>
            <a:r>
              <a:rPr lang="el-GR" sz="5000" dirty="0"/>
              <a:t>. </a:t>
            </a:r>
          </a:p>
          <a:p>
            <a:pPr marL="914400" lvl="0" indent="-914400" algn="just">
              <a:buNone/>
              <a:tabLst>
                <a:tab pos="358775" algn="l"/>
              </a:tabLst>
            </a:pPr>
            <a:r>
              <a:rPr lang="el-GR" sz="5000" b="1" dirty="0" smtClean="0"/>
              <a:t>3.</a:t>
            </a:r>
            <a:r>
              <a:rPr lang="en-US" sz="5000" dirty="0" smtClean="0"/>
              <a:t> 	</a:t>
            </a:r>
            <a:r>
              <a:rPr lang="el-GR" sz="5000" dirty="0" smtClean="0"/>
              <a:t>Παίζουμε </a:t>
            </a:r>
            <a:r>
              <a:rPr lang="el-GR" sz="5000" dirty="0"/>
              <a:t>με </a:t>
            </a:r>
            <a:r>
              <a:rPr lang="el-GR" sz="5000" dirty="0" smtClean="0"/>
              <a:t>γλωσσοδέτες. </a:t>
            </a:r>
            <a:r>
              <a:rPr lang="el-GR" sz="5000" dirty="0"/>
              <a:t>Κ</a:t>
            </a:r>
            <a:r>
              <a:rPr lang="el-GR" sz="5000" dirty="0" smtClean="0"/>
              <a:t>ερδίζουν </a:t>
            </a:r>
            <a:r>
              <a:rPr lang="el-GR" sz="5000" dirty="0"/>
              <a:t>όλοι</a:t>
            </a:r>
            <a:r>
              <a:rPr lang="el-GR" sz="5000" dirty="0" smtClean="0"/>
              <a:t>!</a:t>
            </a:r>
            <a:endParaRPr lang="en-US" sz="5000" dirty="0" smtClean="0"/>
          </a:p>
          <a:p>
            <a:pPr lvl="0">
              <a:buNone/>
            </a:pPr>
            <a:endParaRPr lang="el-GR" sz="4200" dirty="0"/>
          </a:p>
          <a:p>
            <a:pPr algn="ctr">
              <a:buNone/>
            </a:pPr>
            <a:r>
              <a:rPr lang="el-GR" sz="3500" b="1" dirty="0"/>
              <a:t>«Μοιάζω τόσο με βιολί</a:t>
            </a:r>
          </a:p>
          <a:p>
            <a:pPr algn="ctr">
              <a:buNone/>
            </a:pPr>
            <a:r>
              <a:rPr lang="el-GR" sz="3500" b="1" dirty="0"/>
              <a:t>Μα βιολί δεν είμαι</a:t>
            </a:r>
          </a:p>
          <a:p>
            <a:pPr algn="ctr">
              <a:buNone/>
            </a:pPr>
            <a:r>
              <a:rPr lang="el-GR" sz="3500" b="1" dirty="0"/>
              <a:t>η </a:t>
            </a:r>
            <a:r>
              <a:rPr lang="el-GR" sz="3500" b="1" dirty="0" err="1"/>
              <a:t>μεσούλα</a:t>
            </a:r>
            <a:r>
              <a:rPr lang="el-GR" sz="3500" b="1" dirty="0"/>
              <a:t> μου λεπτή</a:t>
            </a:r>
          </a:p>
          <a:p>
            <a:pPr algn="ctr">
              <a:buNone/>
            </a:pPr>
            <a:r>
              <a:rPr lang="el-GR" sz="3500" b="1" dirty="0"/>
              <a:t>και </a:t>
            </a:r>
            <a:r>
              <a:rPr lang="el-GR" sz="3500" b="1" dirty="0" smtClean="0"/>
              <a:t>γεμάτοι </a:t>
            </a:r>
            <a:r>
              <a:rPr lang="el-GR" sz="3500" b="1" dirty="0"/>
              <a:t>οι </a:t>
            </a:r>
            <a:r>
              <a:rPr lang="el-GR" sz="3500" b="1" dirty="0" smtClean="0"/>
              <a:t>γοφοί.</a:t>
            </a:r>
            <a:endParaRPr lang="el-GR" sz="3500" b="1" dirty="0"/>
          </a:p>
          <a:p>
            <a:pPr algn="ctr">
              <a:buNone/>
            </a:pPr>
            <a:r>
              <a:rPr lang="el-GR" sz="3500" b="1" dirty="0" smtClean="0"/>
              <a:t>Ειδώλιο </a:t>
            </a:r>
            <a:r>
              <a:rPr lang="el-GR" sz="3500" b="1" dirty="0" err="1"/>
              <a:t>Πρωτοκυκλαδικό</a:t>
            </a:r>
            <a:endParaRPr lang="el-GR" sz="3500" b="1" dirty="0"/>
          </a:p>
          <a:p>
            <a:pPr algn="ctr">
              <a:buNone/>
            </a:pPr>
            <a:r>
              <a:rPr lang="el-GR" sz="3500" b="1" dirty="0"/>
              <a:t>τρεις χιλιάδες χρόνια</a:t>
            </a:r>
          </a:p>
          <a:p>
            <a:pPr algn="ctr">
              <a:buNone/>
            </a:pPr>
            <a:r>
              <a:rPr lang="el-GR" sz="3500" b="1" dirty="0"/>
              <a:t>πριν από το Χριστό!»</a:t>
            </a:r>
          </a:p>
          <a:p>
            <a:pPr algn="ctr">
              <a:buNone/>
            </a:pPr>
            <a:r>
              <a:rPr lang="el-GR" sz="3500" b="1" dirty="0"/>
              <a:t> </a:t>
            </a:r>
          </a:p>
          <a:p>
            <a:pPr algn="ctr">
              <a:buNone/>
            </a:pPr>
            <a:r>
              <a:rPr lang="el-GR" sz="3500" b="1" dirty="0"/>
              <a:t>«Τι κεφάλι τρομερό!</a:t>
            </a:r>
          </a:p>
          <a:p>
            <a:pPr algn="ctr">
              <a:buNone/>
            </a:pPr>
            <a:r>
              <a:rPr lang="el-GR" sz="3500" b="1" dirty="0"/>
              <a:t>Άραγε χαμογελώ</a:t>
            </a:r>
          </a:p>
          <a:p>
            <a:pPr algn="ctr">
              <a:buNone/>
            </a:pPr>
            <a:r>
              <a:rPr lang="el-GR" sz="3500" b="1" dirty="0"/>
              <a:t> με χαμόγελο πικρό </a:t>
            </a:r>
          </a:p>
          <a:p>
            <a:pPr algn="ctr">
              <a:buNone/>
            </a:pPr>
            <a:r>
              <a:rPr lang="el-GR" sz="3500" b="1" dirty="0"/>
              <a:t>ίσως και να </a:t>
            </a:r>
            <a:r>
              <a:rPr lang="el-GR" sz="3500" b="1" dirty="0" smtClean="0"/>
              <a:t>τραγουδώ. </a:t>
            </a:r>
            <a:endParaRPr lang="el-GR" sz="3500" b="1" dirty="0"/>
          </a:p>
          <a:p>
            <a:pPr algn="ctr">
              <a:buNone/>
            </a:pPr>
            <a:r>
              <a:rPr lang="el-GR" sz="3500" b="1" dirty="0" smtClean="0"/>
              <a:t>Είμαι </a:t>
            </a:r>
            <a:r>
              <a:rPr lang="el-GR" sz="3500" b="1" dirty="0"/>
              <a:t>από την Αμοργό.</a:t>
            </a:r>
          </a:p>
          <a:p>
            <a:pPr algn="ctr">
              <a:buNone/>
            </a:pPr>
            <a:r>
              <a:rPr lang="el-GR" sz="3500" b="1" dirty="0"/>
              <a:t>Ειδώλιο </a:t>
            </a:r>
            <a:r>
              <a:rPr lang="el-GR" sz="3500" b="1" dirty="0" err="1"/>
              <a:t>Πρωτοκυκλαδικό</a:t>
            </a:r>
            <a:endParaRPr lang="el-GR" sz="3500" b="1" dirty="0"/>
          </a:p>
          <a:p>
            <a:pPr algn="ctr">
              <a:buNone/>
            </a:pPr>
            <a:r>
              <a:rPr lang="el-GR" sz="3500" b="1" dirty="0"/>
              <a:t>Τρεις Χιλιάδες Χρόνια </a:t>
            </a:r>
          </a:p>
          <a:p>
            <a:pPr algn="ctr">
              <a:buNone/>
            </a:pPr>
            <a:r>
              <a:rPr lang="el-GR" sz="3500" b="1" dirty="0"/>
              <a:t>πριν από το Χριστό»</a:t>
            </a:r>
          </a:p>
          <a:p>
            <a:pPr algn="ctr">
              <a:buNone/>
            </a:pPr>
            <a:r>
              <a:rPr lang="el-GR" sz="3500" b="1" dirty="0"/>
              <a:t> </a:t>
            </a:r>
          </a:p>
          <a:p>
            <a:pPr algn="ctr">
              <a:buNone/>
            </a:pPr>
            <a:r>
              <a:rPr lang="el-GR" sz="3500" b="1" dirty="0"/>
              <a:t> «Μαύρη πέτρα </a:t>
            </a:r>
            <a:r>
              <a:rPr lang="el-GR" sz="3500" b="1" dirty="0" err="1"/>
              <a:t>ξέμαυρη</a:t>
            </a:r>
            <a:endParaRPr lang="el-GR" sz="3500" b="1" dirty="0"/>
          </a:p>
          <a:p>
            <a:pPr algn="ctr">
              <a:buNone/>
            </a:pPr>
            <a:r>
              <a:rPr lang="el-GR" sz="3500" b="1" dirty="0"/>
              <a:t> κι από την πίσσα </a:t>
            </a:r>
            <a:r>
              <a:rPr lang="el-GR" sz="3500" b="1" dirty="0" err="1"/>
              <a:t>ξεμαυρότερη</a:t>
            </a:r>
            <a:r>
              <a:rPr lang="el-GR" sz="3500" b="1" dirty="0"/>
              <a:t>»</a:t>
            </a:r>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pic>
        <p:nvPicPr>
          <p:cNvPr id="5" name="4 - Εικόνα" descr="IMG_8131.jpg"/>
          <p:cNvPicPr>
            <a:picLocks noChangeAspect="1"/>
          </p:cNvPicPr>
          <p:nvPr/>
        </p:nvPicPr>
        <p:blipFill>
          <a:blip r:embed="rId3" cstate="print"/>
          <a:stretch>
            <a:fillRect/>
          </a:stretch>
        </p:blipFill>
        <p:spPr>
          <a:xfrm rot="5400000">
            <a:off x="6405575" y="1881177"/>
            <a:ext cx="2143140" cy="1666886"/>
          </a:xfrm>
          <a:prstGeom prst="rect">
            <a:avLst/>
          </a:prstGeom>
        </p:spPr>
      </p:pic>
      <p:pic>
        <p:nvPicPr>
          <p:cNvPr id="5122" name="Picture 2" descr="C:\Users\User\Downloads\IMG_8137.jpg"/>
          <p:cNvPicPr>
            <a:picLocks noChangeAspect="1" noChangeArrowheads="1"/>
          </p:cNvPicPr>
          <p:nvPr/>
        </p:nvPicPr>
        <p:blipFill>
          <a:blip r:embed="rId4" cstate="print"/>
          <a:srcRect/>
          <a:stretch>
            <a:fillRect/>
          </a:stretch>
        </p:blipFill>
        <p:spPr bwMode="auto">
          <a:xfrm rot="5400000">
            <a:off x="6393669" y="4107661"/>
            <a:ext cx="2143140" cy="16430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642918"/>
            <a:ext cx="8858312" cy="5429288"/>
          </a:xfrm>
        </p:spPr>
        <p:txBody>
          <a:bodyPr>
            <a:normAutofit fontScale="62500" lnSpcReduction="20000"/>
          </a:bodyPr>
          <a:lstStyle/>
          <a:p>
            <a:pPr marL="514350" lvl="0" indent="-514350" algn="just">
              <a:buNone/>
            </a:pPr>
            <a:r>
              <a:rPr lang="el-GR" b="1" dirty="0" smtClean="0"/>
              <a:t>4. Παιχνίδι </a:t>
            </a:r>
            <a:r>
              <a:rPr lang="el-GR" b="1" dirty="0"/>
              <a:t>Γεωγραφίας : </a:t>
            </a:r>
            <a:r>
              <a:rPr lang="el-GR" dirty="0" smtClean="0"/>
              <a:t>χοροπηδούν τα παιδιά </a:t>
            </a:r>
            <a:r>
              <a:rPr lang="el-GR" dirty="0"/>
              <a:t>για να …</a:t>
            </a:r>
            <a:r>
              <a:rPr lang="el-GR" dirty="0" smtClean="0"/>
              <a:t>ξυπνήσουν τελείως.</a:t>
            </a:r>
          </a:p>
          <a:p>
            <a:pPr marL="514350" lvl="0" indent="-514350" algn="just">
              <a:buNone/>
            </a:pPr>
            <a:r>
              <a:rPr lang="el-GR" dirty="0" smtClean="0"/>
              <a:t>Μόλις η δασκάλα χτυπήσει </a:t>
            </a:r>
            <a:r>
              <a:rPr lang="el-GR" dirty="0"/>
              <a:t>το </a:t>
            </a:r>
            <a:r>
              <a:rPr lang="el-GR" dirty="0" err="1"/>
              <a:t>ταμπουρίνο</a:t>
            </a:r>
            <a:r>
              <a:rPr lang="el-GR" dirty="0"/>
              <a:t> </a:t>
            </a:r>
            <a:r>
              <a:rPr lang="el-GR" dirty="0" smtClean="0"/>
              <a:t>μένουν τα παιδιά ακίνητα. Η δασκάλα λέει</a:t>
            </a:r>
          </a:p>
          <a:p>
            <a:pPr marL="514350" lvl="0" indent="-514350" algn="just">
              <a:buNone/>
            </a:pPr>
            <a:r>
              <a:rPr lang="el-GR" dirty="0" smtClean="0"/>
              <a:t>δυνατά </a:t>
            </a:r>
            <a:r>
              <a:rPr lang="el-GR" dirty="0"/>
              <a:t>το </a:t>
            </a:r>
            <a:r>
              <a:rPr lang="el-GR" dirty="0" smtClean="0"/>
              <a:t>όνομα ενός </a:t>
            </a:r>
            <a:r>
              <a:rPr lang="el-GR" dirty="0"/>
              <a:t>νησιού π.χ. </a:t>
            </a:r>
            <a:r>
              <a:rPr lang="el-GR" dirty="0" smtClean="0"/>
              <a:t>Νάξος. </a:t>
            </a:r>
            <a:r>
              <a:rPr lang="el-GR" dirty="0"/>
              <a:t>Αν το νησί ανήκει </a:t>
            </a:r>
            <a:r>
              <a:rPr lang="el-GR" dirty="0" smtClean="0"/>
              <a:t>στις Κυκλάδες,</a:t>
            </a:r>
          </a:p>
          <a:p>
            <a:pPr marL="514350" lvl="0" indent="-514350" algn="just">
              <a:buNone/>
            </a:pPr>
            <a:r>
              <a:rPr lang="el-GR" dirty="0" smtClean="0"/>
              <a:t>διπλώνουν </a:t>
            </a:r>
            <a:r>
              <a:rPr lang="el-GR" dirty="0"/>
              <a:t>τα χέρια και </a:t>
            </a:r>
            <a:r>
              <a:rPr lang="el-GR" dirty="0" smtClean="0"/>
              <a:t>μένουν ακίνητα τα παιδιά </a:t>
            </a:r>
            <a:r>
              <a:rPr lang="el-GR" dirty="0"/>
              <a:t>σαν ειδώλια. Αν όμως </a:t>
            </a:r>
            <a:r>
              <a:rPr lang="el-GR" dirty="0" smtClean="0"/>
              <a:t>πει</a:t>
            </a:r>
            <a:r>
              <a:rPr lang="en-US" dirty="0" smtClean="0"/>
              <a:t>:</a:t>
            </a:r>
            <a:endParaRPr lang="el-GR" dirty="0" smtClean="0"/>
          </a:p>
          <a:p>
            <a:pPr marL="514350" lvl="0" indent="-514350" algn="just">
              <a:buNone/>
            </a:pPr>
            <a:r>
              <a:rPr lang="el-GR" dirty="0" smtClean="0"/>
              <a:t>Ρόδος</a:t>
            </a:r>
            <a:r>
              <a:rPr lang="en-US" dirty="0" smtClean="0"/>
              <a:t>, </a:t>
            </a:r>
            <a:r>
              <a:rPr lang="el-GR" dirty="0" smtClean="0"/>
              <a:t>που </a:t>
            </a:r>
            <a:r>
              <a:rPr lang="el-GR" dirty="0"/>
              <a:t>δεν </a:t>
            </a:r>
            <a:r>
              <a:rPr lang="el-GR" dirty="0" smtClean="0"/>
              <a:t>ανήκει </a:t>
            </a:r>
            <a:r>
              <a:rPr lang="el-GR" dirty="0"/>
              <a:t>στις Κυκλάδες, </a:t>
            </a:r>
            <a:r>
              <a:rPr lang="el-GR" dirty="0" smtClean="0"/>
              <a:t>τα παιδιά κάθονται κάτω. </a:t>
            </a:r>
            <a:r>
              <a:rPr lang="el-GR" dirty="0"/>
              <a:t>Κι έτσι με το </a:t>
            </a:r>
            <a:r>
              <a:rPr lang="el-GR" dirty="0" smtClean="0"/>
              <a:t>σήκω</a:t>
            </a:r>
          </a:p>
          <a:p>
            <a:pPr marL="514350" lvl="0" indent="-514350" algn="just">
              <a:buNone/>
            </a:pPr>
            <a:r>
              <a:rPr lang="el-GR" dirty="0" smtClean="0"/>
              <a:t>κάτσε</a:t>
            </a:r>
            <a:r>
              <a:rPr lang="el-GR" dirty="0"/>
              <a:t>, κάτσε </a:t>
            </a:r>
            <a:r>
              <a:rPr lang="el-GR" dirty="0" smtClean="0"/>
              <a:t>σήκω μαθαίνουν γεωγραφία, κάνουν λίγη γυμναστική </a:t>
            </a:r>
            <a:r>
              <a:rPr lang="el-GR" dirty="0"/>
              <a:t>και </a:t>
            </a:r>
            <a:r>
              <a:rPr lang="el-GR" dirty="0" smtClean="0"/>
              <a:t>… γεμίζουν</a:t>
            </a:r>
          </a:p>
          <a:p>
            <a:pPr marL="514350" lvl="0" indent="-514350" algn="just">
              <a:buNone/>
            </a:pPr>
            <a:r>
              <a:rPr lang="el-GR" dirty="0" smtClean="0"/>
              <a:t>ενέργεια.</a:t>
            </a:r>
            <a:endParaRPr lang="en-US" dirty="0" smtClean="0"/>
          </a:p>
          <a:p>
            <a:pPr marL="514350" lvl="0" indent="-514350" algn="just">
              <a:buNone/>
            </a:pPr>
            <a:endParaRPr lang="el-GR" dirty="0"/>
          </a:p>
          <a:p>
            <a:pPr marL="514350" lvl="0" indent="-514350" algn="just">
              <a:buNone/>
            </a:pPr>
            <a:endParaRPr lang="el-GR" i="1" dirty="0"/>
          </a:p>
          <a:p>
            <a:pPr marL="514350" lvl="0" indent="-514350" algn="just">
              <a:buNone/>
            </a:pPr>
            <a:r>
              <a:rPr lang="el-GR" b="1" dirty="0" smtClean="0"/>
              <a:t>5.</a:t>
            </a:r>
            <a:r>
              <a:rPr lang="el-GR" dirty="0" smtClean="0"/>
              <a:t> </a:t>
            </a:r>
            <a:r>
              <a:rPr lang="el-GR" b="1" dirty="0" smtClean="0"/>
              <a:t>Εξάσκηση προφορικού λόγου</a:t>
            </a:r>
            <a:r>
              <a:rPr lang="en-US" b="1" dirty="0" smtClean="0"/>
              <a:t>:</a:t>
            </a:r>
            <a:r>
              <a:rPr lang="el-GR" dirty="0" smtClean="0"/>
              <a:t> Τα </a:t>
            </a:r>
            <a:r>
              <a:rPr lang="el-GR" dirty="0"/>
              <a:t>παιδιά κάθονται σε </a:t>
            </a:r>
            <a:r>
              <a:rPr lang="el-GR" dirty="0" smtClean="0"/>
              <a:t>κύκλο, </a:t>
            </a:r>
            <a:r>
              <a:rPr lang="el-GR" dirty="0"/>
              <a:t>παίρνουν </a:t>
            </a:r>
            <a:r>
              <a:rPr lang="el-GR" dirty="0" smtClean="0"/>
              <a:t>στα χέρια</a:t>
            </a:r>
          </a:p>
          <a:p>
            <a:pPr marL="514350" lvl="0" indent="-514350" algn="just">
              <a:buNone/>
            </a:pPr>
            <a:r>
              <a:rPr lang="el-GR" dirty="0" smtClean="0"/>
              <a:t>τους </a:t>
            </a:r>
            <a:r>
              <a:rPr lang="el-GR" dirty="0"/>
              <a:t>τα αντίγραφα που </a:t>
            </a:r>
            <a:r>
              <a:rPr lang="el-GR" dirty="0" smtClean="0"/>
              <a:t>έχουν </a:t>
            </a:r>
            <a:r>
              <a:rPr lang="el-GR" dirty="0"/>
              <a:t>φτιάξει με </a:t>
            </a:r>
            <a:r>
              <a:rPr lang="el-GR" dirty="0" smtClean="0"/>
              <a:t>πηλό. </a:t>
            </a:r>
            <a:r>
              <a:rPr lang="el-GR" dirty="0"/>
              <a:t>Ακούγεται </a:t>
            </a:r>
            <a:r>
              <a:rPr lang="el-GR" dirty="0" smtClean="0"/>
              <a:t>νησιώτικη μουσική</a:t>
            </a:r>
            <a:r>
              <a:rPr lang="el-GR" dirty="0"/>
              <a:t>. </a:t>
            </a:r>
            <a:r>
              <a:rPr lang="el-GR" dirty="0" smtClean="0"/>
              <a:t>Μόλις</a:t>
            </a:r>
          </a:p>
          <a:p>
            <a:pPr marL="514350" lvl="0" indent="-514350" algn="just">
              <a:buNone/>
            </a:pPr>
            <a:r>
              <a:rPr lang="el-GR" dirty="0" smtClean="0"/>
              <a:t>η μουσική σταματήσει, </a:t>
            </a:r>
            <a:r>
              <a:rPr lang="el-GR" dirty="0"/>
              <a:t>τα παιδιά που κρατούν τα ειδώλια πρέπει </a:t>
            </a:r>
            <a:r>
              <a:rPr lang="el-GR" dirty="0" smtClean="0"/>
              <a:t>να πουν ένα</a:t>
            </a:r>
          </a:p>
          <a:p>
            <a:pPr marL="514350" lvl="0" indent="-514350" algn="just">
              <a:buNone/>
            </a:pPr>
            <a:r>
              <a:rPr lang="el-GR" dirty="0" smtClean="0"/>
              <a:t>επίθετο γι’ </a:t>
            </a:r>
            <a:r>
              <a:rPr lang="el-GR" dirty="0"/>
              <a:t>αυτά </a:t>
            </a:r>
            <a:r>
              <a:rPr lang="el-GR" dirty="0" smtClean="0"/>
              <a:t>π.χ. πανέμορφο μοναδικό</a:t>
            </a:r>
            <a:r>
              <a:rPr lang="el-GR" dirty="0"/>
              <a:t>, ανεπανάληπτο, </a:t>
            </a:r>
            <a:r>
              <a:rPr lang="el-GR" dirty="0" smtClean="0"/>
              <a:t>εκφραστικό, εξαιρετικό</a:t>
            </a:r>
          </a:p>
          <a:p>
            <a:pPr marL="514350" lvl="0" indent="-514350" algn="just">
              <a:buNone/>
            </a:pPr>
            <a:r>
              <a:rPr lang="el-GR" dirty="0" smtClean="0"/>
              <a:t>κ.α. Κάθε παιδί πρέπει </a:t>
            </a:r>
            <a:r>
              <a:rPr lang="el-GR" dirty="0"/>
              <a:t>να </a:t>
            </a:r>
            <a:r>
              <a:rPr lang="el-GR" dirty="0" smtClean="0"/>
              <a:t>πει ένα διαφορετικό επίθετο. </a:t>
            </a:r>
            <a:r>
              <a:rPr lang="el-GR" dirty="0"/>
              <a:t>Με αυτό τον </a:t>
            </a:r>
            <a:r>
              <a:rPr lang="el-GR" dirty="0" smtClean="0"/>
              <a:t>τρόπο</a:t>
            </a:r>
          </a:p>
          <a:p>
            <a:pPr marL="514350" lvl="0" indent="-514350" algn="just">
              <a:buNone/>
            </a:pPr>
            <a:r>
              <a:rPr lang="el-GR" dirty="0" smtClean="0"/>
              <a:t>εμπλουτίζουν αβίαστα το </a:t>
            </a:r>
            <a:r>
              <a:rPr lang="el-GR" dirty="0"/>
              <a:t>λεξιλόγιό τους.</a:t>
            </a:r>
          </a:p>
          <a:p>
            <a:pPr>
              <a:buNone/>
            </a:pPr>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428604"/>
            <a:ext cx="8072494" cy="5929354"/>
          </a:xfrm>
        </p:spPr>
        <p:txBody>
          <a:bodyPr>
            <a:normAutofit fontScale="62500" lnSpcReduction="20000"/>
          </a:bodyPr>
          <a:lstStyle/>
          <a:p>
            <a:pPr marL="514350" lvl="0" indent="-514350" algn="just">
              <a:buNone/>
            </a:pPr>
            <a:r>
              <a:rPr lang="el-GR" b="1" dirty="0" smtClean="0"/>
              <a:t>6. Παιχνίδι </a:t>
            </a:r>
            <a:r>
              <a:rPr lang="el-GR" b="1" dirty="0"/>
              <a:t>φαντασίας με μία </a:t>
            </a:r>
            <a:r>
              <a:rPr lang="el-GR" b="1" dirty="0" smtClean="0"/>
              <a:t>λέξη:</a:t>
            </a:r>
            <a:r>
              <a:rPr lang="el-GR" dirty="0" smtClean="0"/>
              <a:t> Όλα </a:t>
            </a:r>
            <a:r>
              <a:rPr lang="el-GR" dirty="0"/>
              <a:t>τα </a:t>
            </a:r>
            <a:r>
              <a:rPr lang="el-GR" dirty="0" smtClean="0"/>
              <a:t>παιδιά κάθονται σε</a:t>
            </a:r>
          </a:p>
          <a:p>
            <a:pPr marL="514350" lvl="0" indent="-514350" algn="just">
              <a:buNone/>
            </a:pPr>
            <a:r>
              <a:rPr lang="el-GR" dirty="0" smtClean="0"/>
              <a:t>κύκλο</a:t>
            </a:r>
            <a:r>
              <a:rPr lang="el-GR" dirty="0"/>
              <a:t>. Κάθε παιδί λέει μία μόνο λέξη για το ειδώλιο. Το </a:t>
            </a:r>
            <a:r>
              <a:rPr lang="el-GR" dirty="0" smtClean="0"/>
              <a:t>δεύτερο</a:t>
            </a:r>
          </a:p>
          <a:p>
            <a:pPr marL="514350" lvl="0" indent="-514350" algn="just">
              <a:buNone/>
            </a:pPr>
            <a:r>
              <a:rPr lang="el-GR" dirty="0" smtClean="0"/>
              <a:t>παιδί </a:t>
            </a:r>
            <a:r>
              <a:rPr lang="el-GR" dirty="0"/>
              <a:t>άλλη μία </a:t>
            </a:r>
            <a:r>
              <a:rPr lang="el-GR" dirty="0" err="1"/>
              <a:t>κ.λ.π</a:t>
            </a:r>
            <a:r>
              <a:rPr lang="el-GR" dirty="0"/>
              <a:t>. Έτσι σχηματίζεται μία </a:t>
            </a:r>
            <a:r>
              <a:rPr lang="el-GR" dirty="0" smtClean="0"/>
              <a:t>ξεχωριστή ιστορία. Στον</a:t>
            </a:r>
          </a:p>
          <a:p>
            <a:pPr marL="514350" lvl="0" indent="-514350" algn="just">
              <a:buNone/>
            </a:pPr>
            <a:r>
              <a:rPr lang="el-GR" dirty="0" smtClean="0"/>
              <a:t>πίνακα γράφει ένα παιδί όσα λένε οι συμμαθητές του. Στο τέλος</a:t>
            </a:r>
          </a:p>
          <a:p>
            <a:pPr marL="514350" lvl="0" indent="-514350" algn="just">
              <a:buNone/>
            </a:pPr>
            <a:r>
              <a:rPr lang="el-GR" dirty="0" smtClean="0"/>
              <a:t>εικονογραφούν την ιστοριούλα.</a:t>
            </a:r>
          </a:p>
          <a:p>
            <a:pPr marL="514350" lvl="0" indent="-514350" algn="just">
              <a:buNone/>
            </a:pPr>
            <a:endParaRPr lang="el-GR" dirty="0" smtClean="0"/>
          </a:p>
          <a:p>
            <a:pPr marL="514350" lvl="0" indent="-514350" algn="just">
              <a:buNone/>
            </a:pPr>
            <a:r>
              <a:rPr lang="el-GR" b="1" dirty="0" smtClean="0"/>
              <a:t>7. Παιχνίδι </a:t>
            </a:r>
            <a:r>
              <a:rPr lang="el-GR" b="1" dirty="0"/>
              <a:t>ετοιμότητας και </a:t>
            </a:r>
            <a:r>
              <a:rPr lang="el-GR" b="1" dirty="0" smtClean="0"/>
              <a:t>μνήμης:</a:t>
            </a:r>
            <a:r>
              <a:rPr lang="el-GR" dirty="0" smtClean="0"/>
              <a:t> </a:t>
            </a:r>
            <a:r>
              <a:rPr lang="el-GR" dirty="0"/>
              <a:t>Κάθονται σε κύκλο όλα </a:t>
            </a:r>
            <a:r>
              <a:rPr lang="el-GR" dirty="0" smtClean="0"/>
              <a:t>τα</a:t>
            </a:r>
          </a:p>
          <a:p>
            <a:pPr marL="514350" lvl="0" indent="-514350" algn="just">
              <a:buNone/>
            </a:pPr>
            <a:r>
              <a:rPr lang="el-GR" dirty="0" smtClean="0"/>
              <a:t>παιδιά</a:t>
            </a:r>
            <a:r>
              <a:rPr lang="el-GR" dirty="0"/>
              <a:t>. Το αντίγραφο του ειδωλίου περνά από το χέρι σε </a:t>
            </a:r>
            <a:r>
              <a:rPr lang="el-GR" dirty="0" smtClean="0"/>
              <a:t>χέρι</a:t>
            </a:r>
          </a:p>
          <a:p>
            <a:pPr marL="514350" lvl="0" indent="-514350" algn="just">
              <a:buNone/>
            </a:pPr>
            <a:r>
              <a:rPr lang="el-GR" dirty="0" smtClean="0"/>
              <a:t>μόλις </a:t>
            </a:r>
            <a:r>
              <a:rPr lang="el-GR" dirty="0"/>
              <a:t>αρχίσει μουσική. Ξαφνικά η μουσική </a:t>
            </a:r>
            <a:r>
              <a:rPr lang="el-GR" dirty="0" smtClean="0"/>
              <a:t>σταματά </a:t>
            </a:r>
            <a:r>
              <a:rPr lang="el-GR" dirty="0"/>
              <a:t>και το </a:t>
            </a:r>
            <a:r>
              <a:rPr lang="el-GR" dirty="0" smtClean="0"/>
              <a:t>παιδί</a:t>
            </a:r>
          </a:p>
          <a:p>
            <a:pPr marL="514350" lvl="0" indent="-514350" algn="just">
              <a:buNone/>
            </a:pPr>
            <a:r>
              <a:rPr lang="el-GR" dirty="0" smtClean="0"/>
              <a:t>που </a:t>
            </a:r>
            <a:r>
              <a:rPr lang="el-GR" dirty="0"/>
              <a:t>κρατά στα χέρια του το ειδώλιο πρέπει να πει </a:t>
            </a:r>
            <a:r>
              <a:rPr lang="el-GR" dirty="0" smtClean="0"/>
              <a:t>αμέσως</a:t>
            </a:r>
          </a:p>
          <a:p>
            <a:pPr marL="514350" lvl="0" indent="-514350" algn="just">
              <a:buNone/>
            </a:pPr>
            <a:r>
              <a:rPr lang="el-GR" dirty="0" smtClean="0"/>
              <a:t>«Καλλιτέχνη </a:t>
            </a:r>
            <a:r>
              <a:rPr lang="el-GR" dirty="0"/>
              <a:t>Γουλανδρή, αχ! τι τέχνη είναι αυτή! Με το </a:t>
            </a:r>
            <a:r>
              <a:rPr lang="el-GR" dirty="0" smtClean="0"/>
              <a:t>δεύτερο</a:t>
            </a:r>
          </a:p>
          <a:p>
            <a:pPr marL="514350" lvl="0" indent="-514350" algn="just">
              <a:buNone/>
            </a:pPr>
            <a:r>
              <a:rPr lang="el-GR" dirty="0" smtClean="0"/>
              <a:t>σταμάτημα </a:t>
            </a:r>
            <a:r>
              <a:rPr lang="el-GR" dirty="0"/>
              <a:t>της μουσικής, το παιδί που </a:t>
            </a:r>
            <a:r>
              <a:rPr lang="el-GR" dirty="0" smtClean="0"/>
              <a:t>κρατά </a:t>
            </a:r>
            <a:r>
              <a:rPr lang="el-GR" dirty="0"/>
              <a:t>το </a:t>
            </a:r>
            <a:r>
              <a:rPr lang="el-GR" dirty="0" smtClean="0"/>
              <a:t>ειδώλιο</a:t>
            </a:r>
          </a:p>
          <a:p>
            <a:pPr marL="514350" lvl="0" indent="-514350" algn="just">
              <a:buNone/>
            </a:pPr>
            <a:r>
              <a:rPr lang="el-GR" dirty="0" smtClean="0"/>
              <a:t>πρέπει </a:t>
            </a:r>
            <a:r>
              <a:rPr lang="el-GR" dirty="0"/>
              <a:t>να πει την ίδια φράση αλλά </a:t>
            </a:r>
            <a:r>
              <a:rPr lang="el-GR" dirty="0" smtClean="0"/>
              <a:t>πιο εμπλουτισμένη, δηλαδή :</a:t>
            </a:r>
          </a:p>
          <a:p>
            <a:pPr marL="514350" lvl="0" indent="-514350" algn="just">
              <a:buNone/>
            </a:pPr>
            <a:r>
              <a:rPr lang="el-GR" dirty="0" smtClean="0"/>
              <a:t>«</a:t>
            </a:r>
            <a:r>
              <a:rPr lang="el-GR" dirty="0"/>
              <a:t>Καλλιτέχνη Γουλανδρή, </a:t>
            </a:r>
            <a:r>
              <a:rPr lang="el-GR" dirty="0" err="1"/>
              <a:t>άχ</a:t>
            </a:r>
            <a:r>
              <a:rPr lang="el-GR" dirty="0"/>
              <a:t>! τι τέχνη είναι </a:t>
            </a:r>
            <a:r>
              <a:rPr lang="el-GR" dirty="0" smtClean="0"/>
              <a:t>αυτή! Και </a:t>
            </a:r>
            <a:r>
              <a:rPr lang="el-GR" dirty="0"/>
              <a:t>στη Νάξο και </a:t>
            </a:r>
            <a:r>
              <a:rPr lang="el-GR" dirty="0" smtClean="0"/>
              <a:t>στην</a:t>
            </a:r>
          </a:p>
          <a:p>
            <a:pPr marL="514350" lvl="0" indent="-514350" algn="just">
              <a:buNone/>
            </a:pPr>
            <a:r>
              <a:rPr lang="el-GR" dirty="0" err="1" smtClean="0"/>
              <a:t>Κέρο</a:t>
            </a:r>
            <a:r>
              <a:rPr lang="el-GR" dirty="0" smtClean="0"/>
              <a:t> </a:t>
            </a:r>
            <a:r>
              <a:rPr lang="el-GR" dirty="0"/>
              <a:t>και στην Αμοργό και στο Μουσείο το Κυκλαδικό». Με το </a:t>
            </a:r>
            <a:r>
              <a:rPr lang="el-GR" dirty="0" smtClean="0"/>
              <a:t>τρίτο</a:t>
            </a:r>
          </a:p>
          <a:p>
            <a:pPr marL="514350" lvl="0" indent="-514350" algn="just">
              <a:buNone/>
            </a:pPr>
            <a:r>
              <a:rPr lang="el-GR" dirty="0" smtClean="0"/>
              <a:t>σταμάτημα </a:t>
            </a:r>
            <a:r>
              <a:rPr lang="el-GR" dirty="0"/>
              <a:t>της μουσικής το παιδί που κρατά το ειδώλιο λέει </a:t>
            </a:r>
            <a:r>
              <a:rPr lang="el-GR" dirty="0" smtClean="0"/>
              <a:t>όλα τα</a:t>
            </a:r>
          </a:p>
          <a:p>
            <a:pPr marL="514350" lvl="0" indent="-514350" algn="just">
              <a:buNone/>
            </a:pPr>
            <a:r>
              <a:rPr lang="el-GR" smtClean="0"/>
              <a:t>στιχάκια </a:t>
            </a:r>
            <a:r>
              <a:rPr lang="el-GR" dirty="0"/>
              <a:t>:</a:t>
            </a:r>
          </a:p>
          <a:p>
            <a:pPr algn="ctr">
              <a:buNone/>
            </a:pPr>
            <a:r>
              <a:rPr lang="el-GR" b="1" dirty="0"/>
              <a:t>«Καλλιτέχνη Γουλανδρή, αχ! τι τέχνη είναι αυτή!</a:t>
            </a:r>
          </a:p>
          <a:p>
            <a:pPr algn="ctr">
              <a:buNone/>
            </a:pPr>
            <a:r>
              <a:rPr lang="el-GR" b="1" dirty="0"/>
              <a:t>Και στη Νάξο και στην </a:t>
            </a:r>
            <a:r>
              <a:rPr lang="el-GR" b="1" dirty="0" err="1"/>
              <a:t>Κέρο</a:t>
            </a:r>
            <a:r>
              <a:rPr lang="el-GR" b="1" dirty="0"/>
              <a:t> και στην Αμοργό</a:t>
            </a:r>
          </a:p>
          <a:p>
            <a:pPr algn="ctr">
              <a:buNone/>
            </a:pPr>
            <a:r>
              <a:rPr lang="el-GR" b="1" dirty="0"/>
              <a:t>και στο Μουσείο το </a:t>
            </a:r>
            <a:r>
              <a:rPr lang="el-GR" b="1" dirty="0" smtClean="0"/>
              <a:t>Κυκλαδικό!</a:t>
            </a:r>
            <a:endParaRPr lang="el-GR" b="1" dirty="0"/>
          </a:p>
          <a:p>
            <a:pPr algn="ctr">
              <a:buNone/>
            </a:pPr>
            <a:r>
              <a:rPr lang="el-GR" b="1" dirty="0"/>
              <a:t>Λ</a:t>
            </a:r>
            <a:r>
              <a:rPr lang="el-GR" b="1" dirty="0" smtClean="0"/>
              <a:t>άμπουν </a:t>
            </a:r>
            <a:r>
              <a:rPr lang="el-GR" b="1" dirty="0"/>
              <a:t>τα </a:t>
            </a:r>
            <a:r>
              <a:rPr lang="el-GR" b="1" dirty="0" smtClean="0"/>
              <a:t>ειδώλια </a:t>
            </a:r>
            <a:r>
              <a:rPr lang="el-GR" b="1" dirty="0"/>
              <a:t>σου με την άφθαστη τη μαστοριά σου!»</a:t>
            </a:r>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571480"/>
            <a:ext cx="8572560" cy="2733490"/>
          </a:xfrm>
        </p:spPr>
        <p:txBody>
          <a:bodyPr>
            <a:normAutofit fontScale="70000" lnSpcReduction="20000"/>
          </a:bodyPr>
          <a:lstStyle/>
          <a:p>
            <a:pPr algn="just">
              <a:buNone/>
            </a:pPr>
            <a:r>
              <a:rPr lang="el-GR" dirty="0" smtClean="0"/>
              <a:t>   Θέλω να εκφράσω τις θερμές μου ευχαριστίες στην κυρία Σοφία</a:t>
            </a:r>
            <a:endParaRPr lang="en-US" dirty="0" smtClean="0"/>
          </a:p>
          <a:p>
            <a:pPr algn="just">
              <a:buNone/>
            </a:pPr>
            <a:r>
              <a:rPr lang="el-GR" dirty="0" err="1" smtClean="0"/>
              <a:t>Γιαλουράκη</a:t>
            </a:r>
            <a:r>
              <a:rPr lang="el-GR" dirty="0" smtClean="0"/>
              <a:t>, εξαιρετική παιδαγωγό, που για πολλά χρόνια</a:t>
            </a:r>
            <a:endParaRPr lang="en-US" dirty="0" smtClean="0"/>
          </a:p>
          <a:p>
            <a:pPr algn="just">
              <a:buNone/>
            </a:pPr>
            <a:r>
              <a:rPr lang="el-GR" dirty="0" smtClean="0"/>
              <a:t>διοργάνωνε εκπαιδευτικά προγράμματα για παιδιά στο Μουσείο</a:t>
            </a:r>
          </a:p>
          <a:p>
            <a:pPr algn="just">
              <a:buNone/>
            </a:pPr>
            <a:r>
              <a:rPr lang="el-GR" dirty="0" smtClean="0"/>
              <a:t>Κυκλαδικής Τέχνης. (Ιδιωτική συλλογή </a:t>
            </a:r>
            <a:r>
              <a:rPr lang="el-GR" dirty="0" err="1" smtClean="0"/>
              <a:t>Νικ</a:t>
            </a:r>
            <a:r>
              <a:rPr lang="el-GR" dirty="0" smtClean="0"/>
              <a:t>. Γουλανδρή)</a:t>
            </a:r>
            <a:endParaRPr lang="en-US" dirty="0" smtClean="0"/>
          </a:p>
          <a:p>
            <a:pPr algn="just">
              <a:buNone/>
            </a:pPr>
            <a:endParaRPr lang="el-GR" dirty="0" smtClean="0"/>
          </a:p>
          <a:p>
            <a:pPr algn="just">
              <a:buNone/>
            </a:pPr>
            <a:r>
              <a:rPr lang="el-GR" dirty="0" smtClean="0"/>
              <a:t>    Το βιβλίο της ‹‹Τα Κυκλαδικά Ειδώλια ζωντανεύουν›› εκδόσεις</a:t>
            </a:r>
          </a:p>
          <a:p>
            <a:pPr algn="just">
              <a:buNone/>
            </a:pPr>
            <a:r>
              <a:rPr lang="el-GR" dirty="0" smtClean="0"/>
              <a:t>Ακρίτας</a:t>
            </a:r>
            <a:r>
              <a:rPr lang="en-US" dirty="0" smtClean="0"/>
              <a:t>-</a:t>
            </a:r>
            <a:r>
              <a:rPr lang="el-GR" dirty="0" smtClean="0"/>
              <a:t>Παιδικά, στάθηκε πολύτιμος αρωγός στην οργάνωση</a:t>
            </a:r>
          </a:p>
          <a:p>
            <a:pPr algn="just">
              <a:buNone/>
            </a:pPr>
            <a:r>
              <a:rPr lang="el-GR" dirty="0" smtClean="0"/>
              <a:t>όλων των δραστηριοτήτων σχετικά με τον Κυκλαδικό Πολιτισμό.  </a:t>
            </a:r>
            <a:endParaRPr lang="el-GR" dirty="0"/>
          </a:p>
        </p:txBody>
      </p:sp>
      <p:pic>
        <p:nvPicPr>
          <p:cNvPr id="6146" name="Picture 2" descr="C:\Users\User\Downloads\IMG_8175.jpg"/>
          <p:cNvPicPr>
            <a:picLocks noChangeAspect="1" noChangeArrowheads="1"/>
          </p:cNvPicPr>
          <p:nvPr/>
        </p:nvPicPr>
        <p:blipFill>
          <a:blip r:embed="rId2" cstate="print"/>
          <a:srcRect/>
          <a:stretch>
            <a:fillRect/>
          </a:stretch>
        </p:blipFill>
        <p:spPr bwMode="auto">
          <a:xfrm rot="5400000">
            <a:off x="2917020" y="3655220"/>
            <a:ext cx="2952770" cy="2214578"/>
          </a:xfrm>
          <a:prstGeom prst="rect">
            <a:avLst/>
          </a:prstGeom>
          <a:noFill/>
        </p:spPr>
      </p:pic>
      <p:pic>
        <p:nvPicPr>
          <p:cNvPr id="6" name="Picture 2" descr="C:\Users\User\Desktop\MY LOGO - VIDEO\logof1.jpg"/>
          <p:cNvPicPr>
            <a:picLocks noChangeAspect="1" noChangeArrowheads="1"/>
          </p:cNvPicPr>
          <p:nvPr/>
        </p:nvPicPr>
        <p:blipFill>
          <a:blip r:embed="rId3"/>
          <a:srcRect/>
          <a:stretch>
            <a:fillRect/>
          </a:stretch>
        </p:blipFill>
        <p:spPr bwMode="auto">
          <a:xfrm>
            <a:off x="7000924" y="6215082"/>
            <a:ext cx="2071670" cy="58817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214290"/>
            <a:ext cx="8515352" cy="3929090"/>
          </a:xfrm>
        </p:spPr>
        <p:txBody>
          <a:bodyPr>
            <a:normAutofit fontScale="62500" lnSpcReduction="20000"/>
          </a:bodyPr>
          <a:lstStyle/>
          <a:p>
            <a:r>
              <a:rPr lang="el-GR" dirty="0" smtClean="0"/>
              <a:t>Οι μαθητές του Γυμνασίου γνωρίζουν τον Κυκλαδικό Πολιτισμό μέσα από το μάθημα της Ιστορίας και μαθαίνουν πως η Κυκλαδική Τέχνη επηρέασε πολλούς σύγχρονους Καλλιτέχνες (κυρίως Γλύπτες).</a:t>
            </a:r>
          </a:p>
          <a:p>
            <a:r>
              <a:rPr lang="el-GR" dirty="0" smtClean="0"/>
              <a:t>Τα περίφημα Κυκλαδικά Ειδώλια γίνονται η αφορμή για να θαυμάσουν τα παιδιά την αφαιρετική απόδοση των μορφών, την αρμονία, την απλότητα και τη χάρη. </a:t>
            </a:r>
          </a:p>
          <a:p>
            <a:r>
              <a:rPr lang="el-GR" dirty="0" smtClean="0"/>
              <a:t>Γίνονται λοιπόν τα Κυκλαδικά Ειδώλια πηγή έμπνευσης, γνώσης και δημιουργίας.</a:t>
            </a:r>
          </a:p>
          <a:p>
            <a:r>
              <a:rPr lang="el-GR" dirty="0" smtClean="0"/>
              <a:t>Την ώρα του μαθήματος των καλλιτεχνικών οι μαθητές παρατηρούν και συγκρίνουν τα αγάλματα αυτά με τα γλυπτά σύγχρονων καλλιτεχνών, κυρίως του Χένρυ </a:t>
            </a:r>
            <a:r>
              <a:rPr lang="el-GR" dirty="0" err="1" smtClean="0"/>
              <a:t>Μουρ</a:t>
            </a:r>
            <a:r>
              <a:rPr lang="el-GR" dirty="0" smtClean="0"/>
              <a:t> (Άγγλος Γλύπτης 1898</a:t>
            </a:r>
            <a:r>
              <a:rPr lang="en-US" dirty="0" smtClean="0"/>
              <a:t>-</a:t>
            </a:r>
            <a:r>
              <a:rPr lang="el-GR" dirty="0" smtClean="0"/>
              <a:t>1996)</a:t>
            </a:r>
          </a:p>
          <a:p>
            <a:r>
              <a:rPr lang="el-GR" dirty="0" smtClean="0"/>
              <a:t>Διαπιστώνουν τις ομοιότητες των Κυκλαδικών Ειδωλίων με τα αγάλματα του Χένρυ </a:t>
            </a:r>
            <a:r>
              <a:rPr lang="el-GR" dirty="0" err="1" smtClean="0"/>
              <a:t>Μουρ</a:t>
            </a:r>
            <a:r>
              <a:rPr lang="el-GR" dirty="0" smtClean="0"/>
              <a:t> και με πηλό κατασκευάζουν τα δικά τους γλυπτά. </a:t>
            </a:r>
          </a:p>
          <a:p>
            <a:r>
              <a:rPr lang="el-GR" dirty="0" smtClean="0"/>
              <a:t>Αισθάνονται μεγάλη υπερηφάνεια για την πολιτιστική μας κληρονομιά που έχει εμπνεύσει και σύγχρονους καλλιτέχνες. </a:t>
            </a:r>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pic>
        <p:nvPicPr>
          <p:cNvPr id="7170" name="Picture 2" descr="C:\Users\User\Downloads\IMG_8182.jpg"/>
          <p:cNvPicPr>
            <a:picLocks noChangeAspect="1" noChangeArrowheads="1"/>
          </p:cNvPicPr>
          <p:nvPr/>
        </p:nvPicPr>
        <p:blipFill>
          <a:blip r:embed="rId3" cstate="print"/>
          <a:srcRect/>
          <a:stretch>
            <a:fillRect/>
          </a:stretch>
        </p:blipFill>
        <p:spPr bwMode="auto">
          <a:xfrm rot="5400000">
            <a:off x="1559696" y="4083849"/>
            <a:ext cx="2381267" cy="1785950"/>
          </a:xfrm>
          <a:prstGeom prst="rect">
            <a:avLst/>
          </a:prstGeom>
          <a:noFill/>
        </p:spPr>
      </p:pic>
      <p:pic>
        <p:nvPicPr>
          <p:cNvPr id="7171" name="Picture 3" descr="C:\Users\User\Downloads\IMG_8181 (1).jpg"/>
          <p:cNvPicPr>
            <a:picLocks noChangeAspect="1" noChangeArrowheads="1"/>
          </p:cNvPicPr>
          <p:nvPr/>
        </p:nvPicPr>
        <p:blipFill>
          <a:blip r:embed="rId4" cstate="print"/>
          <a:srcRect/>
          <a:stretch>
            <a:fillRect/>
          </a:stretch>
        </p:blipFill>
        <p:spPr bwMode="auto">
          <a:xfrm rot="5400000">
            <a:off x="3657283" y="4057965"/>
            <a:ext cx="2329500" cy="1785950"/>
          </a:xfrm>
          <a:prstGeom prst="rect">
            <a:avLst/>
          </a:prstGeom>
          <a:noFill/>
        </p:spPr>
      </p:pic>
      <p:pic>
        <p:nvPicPr>
          <p:cNvPr id="7172" name="Picture 4" descr="C:\Users\User\Downloads\IMG_8183.jpg"/>
          <p:cNvPicPr>
            <a:picLocks noChangeAspect="1" noChangeArrowheads="1"/>
          </p:cNvPicPr>
          <p:nvPr/>
        </p:nvPicPr>
        <p:blipFill>
          <a:blip r:embed="rId5" cstate="print"/>
          <a:srcRect/>
          <a:stretch>
            <a:fillRect/>
          </a:stretch>
        </p:blipFill>
        <p:spPr bwMode="auto">
          <a:xfrm rot="5400000">
            <a:off x="5715008" y="4071943"/>
            <a:ext cx="2286016" cy="17145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285728"/>
            <a:ext cx="8229600" cy="2928958"/>
          </a:xfrm>
        </p:spPr>
        <p:txBody>
          <a:bodyPr>
            <a:normAutofit fontScale="62500" lnSpcReduction="20000"/>
          </a:bodyPr>
          <a:lstStyle/>
          <a:p>
            <a:r>
              <a:rPr lang="el-GR" dirty="0" smtClean="0"/>
              <a:t>Ο Χένρυ </a:t>
            </a:r>
            <a:r>
              <a:rPr lang="el-GR" dirty="0" err="1" smtClean="0"/>
              <a:t>Μουρ</a:t>
            </a:r>
            <a:r>
              <a:rPr lang="el-GR" dirty="0" smtClean="0"/>
              <a:t> το 1989 όταν τον ρώτησαν αν ήθελε να εκθέσει στο βρετανικό μουσείο ορισμένα από τα γλυπτά του δίπλα στα κυκλαδικά, ενθουσιάστηκε γιατί μια τέτοια σύγκριση θα μπορούσε ν’ αναδείξει κοινές και θεμελιώδεις παραμέτρους που εξακολουθούν να ισχύουν στη γλυπτική και ότι υπάρχει συνέχεια ιδεών και τρόπου έκφρασης τους.</a:t>
            </a:r>
          </a:p>
          <a:p>
            <a:r>
              <a:rPr lang="el-GR" dirty="0" smtClean="0"/>
              <a:t>Ο ίδιος ο γλύπτης συνόψισε την επιρροή που είχε στα έργα του, η κυκλαδική, η αρχαϊκή και η κλασική τέχνη με τα εξής λόγια</a:t>
            </a:r>
            <a:r>
              <a:rPr lang="en-US" dirty="0" smtClean="0"/>
              <a:t>: </a:t>
            </a:r>
            <a:r>
              <a:rPr lang="el-GR" b="1" dirty="0" smtClean="0"/>
              <a:t>Το Ελληνικό φως είναι, όπως λένε όλοι, κάτι που δεν μπορείς να το φανταστείς προτού το βιώσεις. Στην Αγγλία το μισό φως απορροφάται μέσα στο αντικείμενο, όμως στην Ελλάδα το αντικείμενο μοιάζει να αναδίδει φως σαν να φωτίζεται το ίδιο από μέσα.</a:t>
            </a:r>
          </a:p>
          <a:p>
            <a:r>
              <a:rPr lang="el-GR" dirty="0" smtClean="0"/>
              <a:t>Αυτό το αξεπέραστο Ελληνικό φως φωτίζει τις ψυχές μας και τις ψυχές των παιδιών μας και μας εμπνέει για αέναη εξέλιξη και δημιουργία</a:t>
            </a:r>
            <a:r>
              <a:rPr lang="en-US" dirty="0" smtClean="0"/>
              <a:t>!</a:t>
            </a:r>
            <a:r>
              <a:rPr lang="el-GR" dirty="0" smtClean="0"/>
              <a:t>    </a:t>
            </a:r>
          </a:p>
          <a:p>
            <a:endParaRPr lang="el-GR" dirty="0"/>
          </a:p>
        </p:txBody>
      </p:sp>
      <p:pic>
        <p:nvPicPr>
          <p:cNvPr id="8194" name="Picture 2" descr="C:\Users\User\Downloads\IMG_3171.jpg"/>
          <p:cNvPicPr>
            <a:picLocks noChangeAspect="1" noChangeArrowheads="1"/>
          </p:cNvPicPr>
          <p:nvPr/>
        </p:nvPicPr>
        <p:blipFill>
          <a:blip r:embed="rId2" cstate="print"/>
          <a:srcRect l="3906" t="7291" r="5468" b="4166"/>
          <a:stretch>
            <a:fillRect/>
          </a:stretch>
        </p:blipFill>
        <p:spPr bwMode="auto">
          <a:xfrm rot="16200000" flipV="1">
            <a:off x="-32" y="3571876"/>
            <a:ext cx="2500330" cy="1928826"/>
          </a:xfrm>
          <a:prstGeom prst="rect">
            <a:avLst/>
          </a:prstGeom>
          <a:noFill/>
        </p:spPr>
      </p:pic>
      <p:pic>
        <p:nvPicPr>
          <p:cNvPr id="8195" name="Picture 3" descr="C:\Users\User\Downloads\IMG_3173.jpg"/>
          <p:cNvPicPr>
            <a:picLocks noChangeAspect="1" noChangeArrowheads="1"/>
          </p:cNvPicPr>
          <p:nvPr/>
        </p:nvPicPr>
        <p:blipFill>
          <a:blip r:embed="rId3" cstate="print"/>
          <a:srcRect l="3125" t="5208" r="8593" b="7291"/>
          <a:stretch>
            <a:fillRect/>
          </a:stretch>
        </p:blipFill>
        <p:spPr bwMode="auto">
          <a:xfrm rot="5400000">
            <a:off x="1937645" y="3920215"/>
            <a:ext cx="2714644" cy="2017966"/>
          </a:xfrm>
          <a:prstGeom prst="rect">
            <a:avLst/>
          </a:prstGeom>
          <a:noFill/>
        </p:spPr>
      </p:pic>
      <p:pic>
        <p:nvPicPr>
          <p:cNvPr id="8196" name="Picture 4" descr="C:\Users\User\Downloads\IMG_3174.jpg"/>
          <p:cNvPicPr>
            <a:picLocks noChangeAspect="1" noChangeArrowheads="1"/>
          </p:cNvPicPr>
          <p:nvPr/>
        </p:nvPicPr>
        <p:blipFill>
          <a:blip r:embed="rId4" cstate="print"/>
          <a:srcRect l="3906" t="4166" r="4687" b="5208"/>
          <a:stretch>
            <a:fillRect/>
          </a:stretch>
        </p:blipFill>
        <p:spPr bwMode="auto">
          <a:xfrm flipV="1">
            <a:off x="6429388" y="3500438"/>
            <a:ext cx="2593939" cy="2714644"/>
          </a:xfrm>
          <a:prstGeom prst="rect">
            <a:avLst/>
          </a:prstGeom>
          <a:noFill/>
        </p:spPr>
      </p:pic>
      <p:pic>
        <p:nvPicPr>
          <p:cNvPr id="8197" name="Picture 5" descr="C:\Users\User\Downloads\IMG_3175.jpg"/>
          <p:cNvPicPr>
            <a:picLocks noChangeAspect="1" noChangeArrowheads="1"/>
          </p:cNvPicPr>
          <p:nvPr/>
        </p:nvPicPr>
        <p:blipFill>
          <a:blip r:embed="rId5" cstate="print"/>
          <a:srcRect l="3906" t="5208" r="6250" b="5208"/>
          <a:stretch>
            <a:fillRect/>
          </a:stretch>
        </p:blipFill>
        <p:spPr bwMode="auto">
          <a:xfrm rot="5400000">
            <a:off x="4000496" y="3643314"/>
            <a:ext cx="2714644" cy="2000264"/>
          </a:xfrm>
          <a:prstGeom prst="rect">
            <a:avLst/>
          </a:prstGeom>
          <a:noFill/>
        </p:spPr>
      </p:pic>
      <p:pic>
        <p:nvPicPr>
          <p:cNvPr id="8" name="Picture 2" descr="C:\Users\User\Desktop\MY LOGO - VIDEO\logof1.jpg"/>
          <p:cNvPicPr>
            <a:picLocks noChangeAspect="1" noChangeArrowheads="1"/>
          </p:cNvPicPr>
          <p:nvPr/>
        </p:nvPicPr>
        <p:blipFill>
          <a:blip r:embed="rId6"/>
          <a:srcRect/>
          <a:stretch>
            <a:fillRect/>
          </a:stretch>
        </p:blipFill>
        <p:spPr bwMode="auto">
          <a:xfrm>
            <a:off x="7000924" y="6215082"/>
            <a:ext cx="2071670" cy="58817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3357562"/>
            <a:ext cx="7429552" cy="939180"/>
          </a:xfrm>
        </p:spPr>
        <p:txBody>
          <a:bodyPr>
            <a:normAutofit fontScale="90000"/>
          </a:bodyPr>
          <a:lstStyle/>
          <a:p>
            <a:pPr algn="ctr"/>
            <a:r>
              <a:rPr lang="el-GR" dirty="0" smtClean="0"/>
              <a:t>Σας ευχαριστώ</a:t>
            </a:r>
            <a:br>
              <a:rPr lang="el-GR" dirty="0" smtClean="0"/>
            </a:br>
            <a:r>
              <a:rPr lang="el-GR" dirty="0" smtClean="0"/>
              <a:t>Αλεξάνδρα Παυλάκη</a:t>
            </a:r>
            <a:br>
              <a:rPr lang="el-GR" dirty="0" smtClean="0"/>
            </a:br>
            <a:r>
              <a:rPr lang="en-US" sz="2700" dirty="0" smtClean="0"/>
              <a:t>alpavlaki@themistoklis.gr</a:t>
            </a:r>
            <a:endParaRPr lang="el-GR" sz="2700" dirty="0"/>
          </a:p>
        </p:txBody>
      </p:sp>
      <p:pic>
        <p:nvPicPr>
          <p:cNvPr id="4" name="Picture 3" descr="C:\Users\User\Desktop\MY LOGO - VIDEO\logof1.jpg"/>
          <p:cNvPicPr>
            <a:picLocks noChangeAspect="1" noChangeArrowheads="1"/>
          </p:cNvPicPr>
          <p:nvPr/>
        </p:nvPicPr>
        <p:blipFill>
          <a:blip r:embed="rId2"/>
          <a:srcRect/>
          <a:stretch>
            <a:fillRect/>
          </a:stretch>
        </p:blipFill>
        <p:spPr bwMode="auto">
          <a:xfrm>
            <a:off x="3071802" y="214290"/>
            <a:ext cx="2811454" cy="7982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285860"/>
            <a:ext cx="8229600" cy="4525963"/>
          </a:xfrm>
        </p:spPr>
        <p:txBody>
          <a:bodyPr>
            <a:normAutofit fontScale="92500"/>
          </a:bodyPr>
          <a:lstStyle/>
          <a:p>
            <a:pPr algn="just">
              <a:buFont typeface="Wingdings" pitchFamily="2" charset="2"/>
              <a:buChar char="ü"/>
            </a:pPr>
            <a:r>
              <a:rPr lang="el-GR" sz="2500" b="1" dirty="0"/>
              <a:t>Γράμματα Αρετή </a:t>
            </a:r>
            <a:r>
              <a:rPr lang="el-GR" sz="2500" b="1" dirty="0" smtClean="0"/>
              <a:t>Πολιτισμός </a:t>
            </a:r>
            <a:r>
              <a:rPr lang="el-GR" sz="2500" dirty="0"/>
              <a:t>είναι οι τρεις πυλώνες του εκπαιδευτικού προγράμματος του σχολείου μας.</a:t>
            </a:r>
          </a:p>
          <a:p>
            <a:pPr algn="just">
              <a:buFont typeface="Wingdings" pitchFamily="2" charset="2"/>
              <a:buChar char="ü"/>
            </a:pPr>
            <a:r>
              <a:rPr lang="el-GR" sz="2500" dirty="0"/>
              <a:t>Συνδυάζοντας και τα τρία από την προσχολική ακόμα ηλικία έχουμε εντάξει στο </a:t>
            </a:r>
            <a:r>
              <a:rPr lang="el-GR" sz="2500" dirty="0" smtClean="0"/>
              <a:t>πρόγραμμά μας </a:t>
            </a:r>
            <a:r>
              <a:rPr lang="el-GR" sz="2500" dirty="0"/>
              <a:t>και την τέχνη. Δεν νοείται εκπαίδευση χωρίς τέχνη, ζωή χωρίς πολιτισμό. </a:t>
            </a:r>
            <a:r>
              <a:rPr lang="el-GR" sz="2500" b="1" dirty="0"/>
              <a:t>Η τέχνη υπάρχει στην καθημερινότητά μας. Η τέχνη υπάρχει στη φύση. Η φύση μας δίνει τα ωραιότερα έργα τέχνης και τα έργα τέχνης </a:t>
            </a:r>
            <a:r>
              <a:rPr lang="el-GR" sz="2500" b="1" dirty="0" smtClean="0"/>
              <a:t>γίνονται πηγή </a:t>
            </a:r>
            <a:r>
              <a:rPr lang="el-GR" sz="2500" b="1" dirty="0"/>
              <a:t>έμπνευσης και δημιουργίας. </a:t>
            </a:r>
          </a:p>
          <a:p>
            <a:pPr algn="just">
              <a:buFont typeface="Wingdings" pitchFamily="2" charset="2"/>
              <a:buChar char="ü"/>
            </a:pPr>
            <a:r>
              <a:rPr lang="el-GR" sz="2500" dirty="0"/>
              <a:t>Μέσα από </a:t>
            </a:r>
            <a:r>
              <a:rPr lang="el-GR" sz="2500" dirty="0" smtClean="0"/>
              <a:t>αυτά </a:t>
            </a:r>
            <a:r>
              <a:rPr lang="el-GR" sz="2500" dirty="0"/>
              <a:t>εκφράζουν οι δημιουργοί τα συναισθήματά τους και οι θεατές νιώθουν ψυχική ανάταση.</a:t>
            </a:r>
          </a:p>
          <a:p>
            <a:endParaRPr lang="el-GR" dirty="0"/>
          </a:p>
        </p:txBody>
      </p:sp>
      <p:pic>
        <p:nvPicPr>
          <p:cNvPr id="2050"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sp>
        <p:nvSpPr>
          <p:cNvPr id="4" name="3 - TextBox"/>
          <p:cNvSpPr txBox="1"/>
          <p:nvPr/>
        </p:nvSpPr>
        <p:spPr>
          <a:xfrm>
            <a:off x="6143636" y="714356"/>
            <a:ext cx="2497800" cy="446276"/>
          </a:xfrm>
          <a:prstGeom prst="rect">
            <a:avLst/>
          </a:prstGeom>
          <a:noFill/>
        </p:spPr>
        <p:txBody>
          <a:bodyPr wrap="none" rtlCol="0">
            <a:spAutoFit/>
          </a:bodyPr>
          <a:lstStyle/>
          <a:p>
            <a:r>
              <a:rPr lang="el-GR" sz="2300" dirty="0" smtClean="0"/>
              <a:t>Καλησπέρα σας</a:t>
            </a:r>
            <a:endParaRPr lang="el-GR" sz="2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000108"/>
            <a:ext cx="8229600" cy="4525963"/>
          </a:xfrm>
        </p:spPr>
        <p:txBody>
          <a:bodyPr>
            <a:normAutofit fontScale="92500" lnSpcReduction="10000"/>
          </a:bodyPr>
          <a:lstStyle/>
          <a:p>
            <a:pPr algn="just">
              <a:buFont typeface="Wingdings" pitchFamily="2" charset="2"/>
              <a:buChar char="ü"/>
            </a:pPr>
            <a:r>
              <a:rPr lang="el-GR" sz="2500" dirty="0"/>
              <a:t>Με αφορμή τον Κυκλαδικό πολιτισμό (</a:t>
            </a:r>
            <a:r>
              <a:rPr lang="el-GR" sz="2500" dirty="0" smtClean="0"/>
              <a:t>3000 </a:t>
            </a:r>
            <a:r>
              <a:rPr lang="el-GR" sz="2500" dirty="0"/>
              <a:t>- </a:t>
            </a:r>
            <a:r>
              <a:rPr lang="el-GR" sz="2500" dirty="0" smtClean="0"/>
              <a:t>2000π.Χ.) </a:t>
            </a:r>
            <a:r>
              <a:rPr lang="el-GR" sz="2500" dirty="0"/>
              <a:t>και συγκεκριμένα τα περίφημα Κυκλαδικά </a:t>
            </a:r>
            <a:r>
              <a:rPr lang="el-GR" sz="2500" dirty="0" smtClean="0"/>
              <a:t>Ειδώλια, </a:t>
            </a:r>
            <a:r>
              <a:rPr lang="el-GR" sz="2500" b="1" dirty="0"/>
              <a:t>οι μαθητές προσχολικής και σχολικής ηλικίας γίνονται νοερά ταξιδευτές του χρόνου και εξερευνητές των έργων τέχνης που βρέθηκαν </a:t>
            </a:r>
            <a:r>
              <a:rPr lang="el-GR" sz="2500" b="1" dirty="0" smtClean="0"/>
              <a:t>στα Νησιά των Κυκλάδων. </a:t>
            </a:r>
            <a:endParaRPr lang="el-GR" sz="2500" b="1" dirty="0"/>
          </a:p>
          <a:p>
            <a:pPr algn="just">
              <a:buFont typeface="Wingdings" pitchFamily="2" charset="2"/>
              <a:buChar char="ü"/>
            </a:pPr>
            <a:r>
              <a:rPr lang="el-GR" sz="2500" dirty="0"/>
              <a:t>Οι μαθητές μεταφέρονται νοερά στο χώρο και χρόνο δημιουργίας </a:t>
            </a:r>
            <a:r>
              <a:rPr lang="el-GR" sz="2500" dirty="0" smtClean="0"/>
              <a:t>τους, </a:t>
            </a:r>
            <a:r>
              <a:rPr lang="el-GR" sz="2500" dirty="0"/>
              <a:t>μπαίνουν στο πνεύμα των καλλιτεχνών που τα δημιούργησαν και γίνονται και οι ίδιοι μικροί καλλιτέχνες.</a:t>
            </a:r>
          </a:p>
          <a:p>
            <a:pPr algn="just">
              <a:buFont typeface="Wingdings" pitchFamily="2" charset="2"/>
              <a:buChar char="ü"/>
            </a:pPr>
            <a:r>
              <a:rPr lang="el-GR" sz="2500" dirty="0"/>
              <a:t>Στο σχολείο μας σε όλες τις βαθμίδες υλοποιούμε </a:t>
            </a:r>
            <a:r>
              <a:rPr lang="el-GR" sz="2500" b="1" dirty="0"/>
              <a:t>το καινοτόμο πρόγραμμα «Κυκλαδικά Ειδώλια  - Πηγή Έμπνευσης - Γνώσης και Δημιουργίας.</a:t>
            </a:r>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857232"/>
            <a:ext cx="8501122" cy="3071834"/>
          </a:xfrm>
        </p:spPr>
        <p:txBody>
          <a:bodyPr>
            <a:normAutofit fontScale="62500" lnSpcReduction="20000"/>
          </a:bodyPr>
          <a:lstStyle/>
          <a:p>
            <a:pPr algn="just">
              <a:buNone/>
            </a:pPr>
            <a:r>
              <a:rPr lang="el-GR" dirty="0" smtClean="0"/>
              <a:t> </a:t>
            </a:r>
          </a:p>
          <a:p>
            <a:pPr algn="just">
              <a:buNone/>
            </a:pPr>
            <a:r>
              <a:rPr lang="en-US" b="1" dirty="0" smtClean="0"/>
              <a:t>(1)</a:t>
            </a:r>
            <a:r>
              <a:rPr lang="en-US" dirty="0" smtClean="0"/>
              <a:t> </a:t>
            </a:r>
            <a:r>
              <a:rPr lang="el-GR" b="1" dirty="0" smtClean="0"/>
              <a:t>γίνονται </a:t>
            </a:r>
            <a:r>
              <a:rPr lang="el-GR" b="1" dirty="0"/>
              <a:t>τα παιδιά ειδώλια</a:t>
            </a:r>
            <a:r>
              <a:rPr lang="el-GR" dirty="0"/>
              <a:t> </a:t>
            </a:r>
            <a:r>
              <a:rPr lang="el-GR" dirty="0" smtClean="0"/>
              <a:t>φορώντας μία </a:t>
            </a:r>
            <a:r>
              <a:rPr lang="el-GR" dirty="0" err="1" smtClean="0"/>
              <a:t>μεγενθυμένη</a:t>
            </a:r>
            <a:r>
              <a:rPr lang="el-GR" dirty="0" smtClean="0"/>
              <a:t> φωτογραφία του </a:t>
            </a:r>
            <a:r>
              <a:rPr lang="el-GR" dirty="0"/>
              <a:t>ειδωλίου </a:t>
            </a:r>
            <a:r>
              <a:rPr lang="el-GR" dirty="0" smtClean="0"/>
              <a:t>και μιλούν για το ειδώλιο  την εικόνα του οποίου φορούν. </a:t>
            </a:r>
          </a:p>
          <a:p>
            <a:pPr algn="just">
              <a:buNone/>
            </a:pPr>
            <a:r>
              <a:rPr lang="el-GR" b="1" dirty="0" smtClean="0"/>
              <a:t>(2) Μαθαίνουν </a:t>
            </a:r>
            <a:r>
              <a:rPr lang="el-GR" b="1" dirty="0"/>
              <a:t>για </a:t>
            </a:r>
            <a:r>
              <a:rPr lang="el-GR" b="1" dirty="0" smtClean="0"/>
              <a:t>τη γεωγραφική θέση </a:t>
            </a:r>
            <a:r>
              <a:rPr lang="el-GR" b="1" dirty="0"/>
              <a:t>των Κυκλάδων. </a:t>
            </a:r>
            <a:r>
              <a:rPr lang="el-GR" dirty="0"/>
              <a:t>Γίνονται δελφίνια </a:t>
            </a:r>
            <a:r>
              <a:rPr lang="el-GR" dirty="0" smtClean="0"/>
              <a:t>και κάνοντας τις κινήσεις </a:t>
            </a:r>
            <a:r>
              <a:rPr lang="el-GR" dirty="0"/>
              <a:t>των δελφινιών φτάνουν στο χάρτη </a:t>
            </a:r>
            <a:r>
              <a:rPr lang="el-GR" dirty="0" smtClean="0"/>
              <a:t>και δείχνουν το νησί </a:t>
            </a:r>
            <a:r>
              <a:rPr lang="el-GR" dirty="0"/>
              <a:t>των Κυκλάδων που </a:t>
            </a:r>
            <a:r>
              <a:rPr lang="el-GR" dirty="0" smtClean="0"/>
              <a:t>αναφέρει </a:t>
            </a:r>
            <a:r>
              <a:rPr lang="el-GR" dirty="0"/>
              <a:t>η </a:t>
            </a:r>
            <a:r>
              <a:rPr lang="el-GR" dirty="0" smtClean="0"/>
              <a:t>νηπιαγωγός.</a:t>
            </a:r>
          </a:p>
          <a:p>
            <a:pPr algn="just">
              <a:buNone/>
            </a:pPr>
            <a:r>
              <a:rPr lang="el-GR" b="1" dirty="0" smtClean="0"/>
              <a:t>(3) Παίζουν το </a:t>
            </a:r>
            <a:r>
              <a:rPr lang="el-GR" b="1" dirty="0"/>
              <a:t>παιχνίδι Γλύπτες- Ειδώλια : </a:t>
            </a:r>
            <a:r>
              <a:rPr lang="el-GR" dirty="0"/>
              <a:t>Τα μισά παιδιά </a:t>
            </a:r>
            <a:r>
              <a:rPr lang="el-GR" dirty="0" smtClean="0"/>
              <a:t>της Ομάδας γίνονται </a:t>
            </a:r>
            <a:r>
              <a:rPr lang="el-GR" dirty="0"/>
              <a:t>γλύπτες και τα άλλα μισά ειδώλια. Ο γλύπτης </a:t>
            </a:r>
            <a:r>
              <a:rPr lang="el-GR" dirty="0" smtClean="0"/>
              <a:t>δίνει στο </a:t>
            </a:r>
            <a:r>
              <a:rPr lang="el-GR" dirty="0"/>
              <a:t>ειδώλιό του τη στάση που θέλει. Μόλις οι </a:t>
            </a:r>
            <a:r>
              <a:rPr lang="el-GR" dirty="0" smtClean="0"/>
              <a:t>γλύπτες απομακρυνθούν, </a:t>
            </a:r>
            <a:r>
              <a:rPr lang="el-GR" dirty="0"/>
              <a:t>τα ειδώλια χαλούν τη στάση τους </a:t>
            </a:r>
            <a:r>
              <a:rPr lang="el-GR" dirty="0" smtClean="0"/>
              <a:t>και κινούνται ελεύθερα στο χώρο. </a:t>
            </a:r>
            <a:r>
              <a:rPr lang="el-GR" dirty="0"/>
              <a:t>Τη στιγμή όμως που θα </a:t>
            </a:r>
            <a:r>
              <a:rPr lang="el-GR" dirty="0" smtClean="0"/>
              <a:t>εμφανιστούν πάλι </a:t>
            </a:r>
            <a:r>
              <a:rPr lang="el-GR" dirty="0"/>
              <a:t>οι γλύπτες πρέπει το κάθε ειδώλιο να πάρει την </a:t>
            </a:r>
            <a:r>
              <a:rPr lang="el-GR" dirty="0" smtClean="0"/>
              <a:t>ίδια στάση </a:t>
            </a:r>
            <a:r>
              <a:rPr lang="el-GR" dirty="0"/>
              <a:t>που του είχε δώσει ο γλύπτης πριν φύγει. </a:t>
            </a:r>
            <a:r>
              <a:rPr lang="el-GR" dirty="0" smtClean="0"/>
              <a:t>Έπειτα αλλάζουν </a:t>
            </a:r>
            <a:r>
              <a:rPr lang="el-GR" dirty="0"/>
              <a:t>οι ρόλοι και το παιχνίδι συνεχίζεται.</a:t>
            </a:r>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sp>
        <p:nvSpPr>
          <p:cNvPr id="5" name="1 - Τίτλος"/>
          <p:cNvSpPr txBox="1">
            <a:spLocks/>
          </p:cNvSpPr>
          <p:nvPr/>
        </p:nvSpPr>
        <p:spPr>
          <a:xfrm>
            <a:off x="642910" y="1"/>
            <a:ext cx="8272466" cy="1000108"/>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4600" b="1" dirty="0" smtClean="0">
                <a:solidFill>
                  <a:schemeClr val="tx2"/>
                </a:solidFill>
                <a:effectLst>
                  <a:outerShdw blurRad="31750" dist="25400" dir="5400000" algn="tl" rotWithShape="0">
                    <a:srgbClr val="000000">
                      <a:alpha val="25000"/>
                    </a:srgbClr>
                  </a:outerShdw>
                </a:effectLst>
                <a:latin typeface="+mj-lt"/>
                <a:ea typeface="+mj-ea"/>
                <a:cs typeface="+mj-cs"/>
              </a:rPr>
              <a:t>Στο Νηπιαγωγείο</a:t>
            </a:r>
            <a:r>
              <a:rPr lang="en-US" sz="4600" b="1" dirty="0" smtClean="0">
                <a:solidFill>
                  <a:schemeClr val="tx2"/>
                </a:solidFill>
                <a:effectLst>
                  <a:outerShdw blurRad="31750" dist="25400" dir="5400000" algn="tl" rotWithShape="0">
                    <a:srgbClr val="000000">
                      <a:alpha val="25000"/>
                    </a:srgbClr>
                  </a:outerShdw>
                </a:effectLst>
                <a:latin typeface="+mj-lt"/>
                <a:ea typeface="+mj-ea"/>
                <a:cs typeface="+mj-cs"/>
              </a:rPr>
              <a:t>:</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5 - Εικόνα" descr="IMG_8119.jpg"/>
          <p:cNvPicPr>
            <a:picLocks noChangeAspect="1"/>
          </p:cNvPicPr>
          <p:nvPr/>
        </p:nvPicPr>
        <p:blipFill>
          <a:blip r:embed="rId3" cstate="print"/>
          <a:stretch>
            <a:fillRect/>
          </a:stretch>
        </p:blipFill>
        <p:spPr>
          <a:xfrm rot="5400000">
            <a:off x="5248717" y="4109605"/>
            <a:ext cx="2071728" cy="1567774"/>
          </a:xfrm>
          <a:prstGeom prst="rect">
            <a:avLst/>
          </a:prstGeom>
        </p:spPr>
      </p:pic>
      <p:pic>
        <p:nvPicPr>
          <p:cNvPr id="7" name="6 - Εικόνα" descr="IMG_8121.jpg"/>
          <p:cNvPicPr>
            <a:picLocks noChangeAspect="1"/>
          </p:cNvPicPr>
          <p:nvPr/>
        </p:nvPicPr>
        <p:blipFill>
          <a:blip r:embed="rId4" cstate="print"/>
          <a:stretch>
            <a:fillRect/>
          </a:stretch>
        </p:blipFill>
        <p:spPr>
          <a:xfrm rot="5400000">
            <a:off x="6958324" y="4114510"/>
            <a:ext cx="2071727" cy="1557963"/>
          </a:xfrm>
          <a:prstGeom prst="rect">
            <a:avLst/>
          </a:prstGeom>
        </p:spPr>
      </p:pic>
      <p:pic>
        <p:nvPicPr>
          <p:cNvPr id="1026" name="Picture 2" descr="C:\Users\User\Downloads\IMG_3168.JPG"/>
          <p:cNvPicPr>
            <a:picLocks noChangeAspect="1" noChangeArrowheads="1"/>
          </p:cNvPicPr>
          <p:nvPr/>
        </p:nvPicPr>
        <p:blipFill>
          <a:blip r:embed="rId5" cstate="print"/>
          <a:srcRect/>
          <a:stretch>
            <a:fillRect/>
          </a:stretch>
        </p:blipFill>
        <p:spPr bwMode="auto">
          <a:xfrm>
            <a:off x="3786182" y="3857628"/>
            <a:ext cx="1571636" cy="2071701"/>
          </a:xfrm>
          <a:prstGeom prst="rect">
            <a:avLst/>
          </a:prstGeom>
          <a:noFill/>
        </p:spPr>
      </p:pic>
      <p:pic>
        <p:nvPicPr>
          <p:cNvPr id="1027" name="Picture 3" descr="C:\Users\User\Downloads\IMG_3169.JPG"/>
          <p:cNvPicPr>
            <a:picLocks noChangeAspect="1" noChangeArrowheads="1"/>
          </p:cNvPicPr>
          <p:nvPr/>
        </p:nvPicPr>
        <p:blipFill>
          <a:blip r:embed="rId6" cstate="print"/>
          <a:srcRect/>
          <a:stretch>
            <a:fillRect/>
          </a:stretch>
        </p:blipFill>
        <p:spPr bwMode="auto">
          <a:xfrm>
            <a:off x="2071670" y="3857628"/>
            <a:ext cx="1571636" cy="2071702"/>
          </a:xfrm>
          <a:prstGeom prst="rect">
            <a:avLst/>
          </a:prstGeom>
          <a:noFill/>
        </p:spPr>
      </p:pic>
      <p:pic>
        <p:nvPicPr>
          <p:cNvPr id="1028" name="Picture 4" descr="C:\Users\User\Downloads\IMG_3170.JPG"/>
          <p:cNvPicPr>
            <a:picLocks noChangeAspect="1" noChangeArrowheads="1"/>
          </p:cNvPicPr>
          <p:nvPr/>
        </p:nvPicPr>
        <p:blipFill>
          <a:blip r:embed="rId7" cstate="print"/>
          <a:srcRect/>
          <a:stretch>
            <a:fillRect/>
          </a:stretch>
        </p:blipFill>
        <p:spPr bwMode="auto">
          <a:xfrm>
            <a:off x="357158" y="3857628"/>
            <a:ext cx="1571636" cy="20717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500042"/>
            <a:ext cx="8229600" cy="3286148"/>
          </a:xfrm>
        </p:spPr>
        <p:txBody>
          <a:bodyPr>
            <a:normAutofit fontScale="77500" lnSpcReduction="20000"/>
          </a:bodyPr>
          <a:lstStyle/>
          <a:p>
            <a:pPr algn="just">
              <a:buFont typeface="Wingdings" pitchFamily="2" charset="2"/>
              <a:buChar char="ü"/>
            </a:pPr>
            <a:r>
              <a:rPr lang="el-GR" sz="2500" dirty="0"/>
              <a:t>Ένα άλλο ομαδικό παιχνίδι που παίζουν τα παιδάκια μας είναι το </a:t>
            </a:r>
            <a:r>
              <a:rPr lang="el-GR" sz="2500" b="1" dirty="0"/>
              <a:t>Μαγικό </a:t>
            </a:r>
            <a:r>
              <a:rPr lang="el-GR" sz="2500" b="1" dirty="0" smtClean="0"/>
              <a:t>κουτί: </a:t>
            </a:r>
            <a:r>
              <a:rPr lang="el-GR" sz="2500" dirty="0"/>
              <a:t>Ένα ένα παιδί κλείνει τα μάτια και η νηπιαγωγός βάζει στο χέρι του παιδιού ελαφρόπετρα, βότσαλο, μάρμαρο, </a:t>
            </a:r>
            <a:r>
              <a:rPr lang="el-GR" sz="2500" dirty="0" err="1"/>
              <a:t>οψιανό</a:t>
            </a:r>
            <a:r>
              <a:rPr lang="el-GR" sz="2500" dirty="0"/>
              <a:t>, ξύλο και το παιδί πρέπει με την </a:t>
            </a:r>
            <a:r>
              <a:rPr lang="el-GR" sz="2500" dirty="0" smtClean="0"/>
              <a:t>αφή να </a:t>
            </a:r>
            <a:r>
              <a:rPr lang="el-GR" sz="2500" dirty="0"/>
              <a:t>το αναγνωρίσει. Το παιδί που θα </a:t>
            </a:r>
            <a:r>
              <a:rPr lang="el-GR" sz="2500" dirty="0" smtClean="0"/>
              <a:t>χάσει, </a:t>
            </a:r>
            <a:r>
              <a:rPr lang="el-GR" sz="2500" dirty="0"/>
              <a:t>λέει </a:t>
            </a:r>
            <a:r>
              <a:rPr lang="el-GR" sz="2500" dirty="0" smtClean="0"/>
              <a:t>τραγουδιστά </a:t>
            </a:r>
            <a:r>
              <a:rPr lang="el-GR" sz="2500" dirty="0"/>
              <a:t>:</a:t>
            </a:r>
          </a:p>
          <a:p>
            <a:pPr algn="ctr">
              <a:buNone/>
            </a:pPr>
            <a:r>
              <a:rPr lang="el-GR" sz="2500" b="1" dirty="0"/>
              <a:t>«Τρεις χιλιάδες χρόνια</a:t>
            </a:r>
          </a:p>
          <a:p>
            <a:pPr algn="ctr">
              <a:buNone/>
            </a:pPr>
            <a:r>
              <a:rPr lang="el-GR" sz="2500" b="1" dirty="0"/>
              <a:t>πριν απ’ το Χριστό</a:t>
            </a:r>
          </a:p>
          <a:p>
            <a:pPr algn="ctr">
              <a:buNone/>
            </a:pPr>
            <a:r>
              <a:rPr lang="el-GR" sz="2500" b="1" dirty="0"/>
              <a:t>θα μου φύγει το </a:t>
            </a:r>
            <a:r>
              <a:rPr lang="el-GR" sz="2500" b="1" dirty="0" smtClean="0"/>
              <a:t>μυαλό!</a:t>
            </a:r>
            <a:endParaRPr lang="el-GR" sz="2500" b="1" dirty="0"/>
          </a:p>
          <a:p>
            <a:pPr algn="ctr">
              <a:buNone/>
            </a:pPr>
            <a:r>
              <a:rPr lang="el-GR" sz="2500" b="1" dirty="0"/>
              <a:t>Π</a:t>
            </a:r>
            <a:r>
              <a:rPr lang="el-GR" sz="2500" b="1" dirty="0" smtClean="0"/>
              <a:t>αγιδεύτηκαν </a:t>
            </a:r>
            <a:r>
              <a:rPr lang="el-GR" sz="2500" b="1" dirty="0"/>
              <a:t>καράβια από τη </a:t>
            </a:r>
            <a:r>
              <a:rPr lang="el-GR" sz="2500" b="1" dirty="0" smtClean="0"/>
              <a:t>Μήλο</a:t>
            </a:r>
            <a:endParaRPr lang="el-GR" sz="2500" b="1" dirty="0"/>
          </a:p>
          <a:p>
            <a:pPr algn="ctr">
              <a:buNone/>
            </a:pPr>
            <a:r>
              <a:rPr lang="el-GR" sz="2500" b="1" dirty="0"/>
              <a:t>φορτωμένα </a:t>
            </a:r>
            <a:r>
              <a:rPr lang="el-GR" sz="2500" b="1" dirty="0" err="1"/>
              <a:t>οψιανό</a:t>
            </a:r>
            <a:r>
              <a:rPr lang="el-GR" sz="2500" b="1" dirty="0"/>
              <a:t>!</a:t>
            </a:r>
          </a:p>
          <a:p>
            <a:pPr algn="ctr">
              <a:buNone/>
            </a:pPr>
            <a:r>
              <a:rPr lang="el-GR" sz="2500" b="1" dirty="0"/>
              <a:t>Θ</a:t>
            </a:r>
            <a:r>
              <a:rPr lang="el-GR" sz="2500" b="1" dirty="0" smtClean="0"/>
              <a:t>α </a:t>
            </a:r>
            <a:r>
              <a:rPr lang="el-GR" sz="2500" b="1" dirty="0"/>
              <a:t>μου φύγει το μυαλό</a:t>
            </a:r>
            <a:r>
              <a:rPr lang="el-GR" sz="2500" b="1" dirty="0" smtClean="0"/>
              <a:t>!</a:t>
            </a:r>
            <a:endParaRPr lang="el-GR" sz="2500" b="1" dirty="0"/>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pic>
        <p:nvPicPr>
          <p:cNvPr id="1026" name="Picture 2" descr="C:\Users\KK office\Downloads\CIMG0115.jpg"/>
          <p:cNvPicPr>
            <a:picLocks noChangeAspect="1" noChangeArrowheads="1"/>
          </p:cNvPicPr>
          <p:nvPr/>
        </p:nvPicPr>
        <p:blipFill>
          <a:blip r:embed="rId3"/>
          <a:srcRect/>
          <a:stretch>
            <a:fillRect/>
          </a:stretch>
        </p:blipFill>
        <p:spPr bwMode="auto">
          <a:xfrm>
            <a:off x="142844" y="3500438"/>
            <a:ext cx="3048021" cy="2286016"/>
          </a:xfrm>
          <a:prstGeom prst="rect">
            <a:avLst/>
          </a:prstGeom>
          <a:noFill/>
        </p:spPr>
      </p:pic>
      <p:pic>
        <p:nvPicPr>
          <p:cNvPr id="1027" name="Picture 3" descr="C:\Users\KK office\Downloads\P1010737.jpg"/>
          <p:cNvPicPr>
            <a:picLocks noChangeAspect="1" noChangeArrowheads="1"/>
          </p:cNvPicPr>
          <p:nvPr/>
        </p:nvPicPr>
        <p:blipFill>
          <a:blip r:embed="rId4" cstate="print"/>
          <a:srcRect r="26389"/>
          <a:stretch>
            <a:fillRect/>
          </a:stretch>
        </p:blipFill>
        <p:spPr bwMode="auto">
          <a:xfrm>
            <a:off x="7000892" y="2214554"/>
            <a:ext cx="1971991" cy="3643338"/>
          </a:xfrm>
          <a:prstGeom prst="rect">
            <a:avLst/>
          </a:prstGeom>
          <a:noFill/>
        </p:spPr>
      </p:pic>
      <p:pic>
        <p:nvPicPr>
          <p:cNvPr id="1028" name="Picture 4" descr="C:\Users\KK office\Downloads\P1010405.jpg"/>
          <p:cNvPicPr>
            <a:picLocks noChangeAspect="1" noChangeArrowheads="1"/>
          </p:cNvPicPr>
          <p:nvPr/>
        </p:nvPicPr>
        <p:blipFill>
          <a:blip r:embed="rId5" cstate="print"/>
          <a:srcRect/>
          <a:stretch>
            <a:fillRect/>
          </a:stretch>
        </p:blipFill>
        <p:spPr bwMode="auto">
          <a:xfrm>
            <a:off x="3428992" y="3786190"/>
            <a:ext cx="3357586" cy="23038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285860"/>
            <a:ext cx="8715436" cy="2928958"/>
          </a:xfrm>
        </p:spPr>
        <p:txBody>
          <a:bodyPr>
            <a:normAutofit fontScale="92500"/>
          </a:bodyPr>
          <a:lstStyle/>
          <a:p>
            <a:pPr algn="just"/>
            <a:r>
              <a:rPr lang="el-GR" sz="2300" dirty="0"/>
              <a:t>Στη σκηνή του </a:t>
            </a:r>
            <a:r>
              <a:rPr lang="el-GR" sz="2300" dirty="0" err="1" smtClean="0"/>
              <a:t>κουκλοθεάτρου</a:t>
            </a:r>
            <a:r>
              <a:rPr lang="el-GR" sz="2300" dirty="0" smtClean="0"/>
              <a:t> </a:t>
            </a:r>
            <a:r>
              <a:rPr lang="el-GR" sz="2300" dirty="0"/>
              <a:t>παρουσιάζεται ένας κούκλος που υποδύεται τον αρχαιολόγο και σκάβει για πολλά χρόνια στις Κυκλάδες. </a:t>
            </a:r>
          </a:p>
          <a:p>
            <a:pPr algn="just"/>
            <a:r>
              <a:rPr lang="el-GR" sz="2300" dirty="0"/>
              <a:t>Πότε στη Νάξο, πότε στην </a:t>
            </a:r>
            <a:r>
              <a:rPr lang="el-GR" sz="2300" dirty="0" err="1"/>
              <a:t>Κέρο</a:t>
            </a:r>
            <a:r>
              <a:rPr lang="el-GR" sz="2300" dirty="0"/>
              <a:t>, πότε στη </a:t>
            </a:r>
            <a:r>
              <a:rPr lang="el-GR" sz="2300" dirty="0" smtClean="0"/>
              <a:t>Πάρο. </a:t>
            </a:r>
            <a:r>
              <a:rPr lang="el-GR" sz="2300" dirty="0"/>
              <a:t>Όλες οι άλλες κούκλες που υποδύονται τον απλό λαό τον κοροϊδεύουν για την επιμονή του να σκάβει πάνω στα </a:t>
            </a:r>
            <a:r>
              <a:rPr lang="el-GR" sz="2300" dirty="0" smtClean="0"/>
              <a:t>βράχια. </a:t>
            </a:r>
            <a:r>
              <a:rPr lang="el-GR" sz="2300" dirty="0"/>
              <a:t>Ό</a:t>
            </a:r>
            <a:r>
              <a:rPr lang="el-GR" sz="2300" dirty="0" smtClean="0"/>
              <a:t>μως </a:t>
            </a:r>
            <a:r>
              <a:rPr lang="el-GR" sz="2300" dirty="0"/>
              <a:t>εκείνος επιμένει. </a:t>
            </a:r>
            <a:r>
              <a:rPr lang="el-GR" sz="2300" dirty="0" smtClean="0"/>
              <a:t>Περνούν τα χρόνια. Έχει </a:t>
            </a:r>
            <a:r>
              <a:rPr lang="el-GR" sz="2300" dirty="0"/>
              <a:t>γεράσει αλλά </a:t>
            </a:r>
            <a:r>
              <a:rPr lang="el-GR" sz="2300" dirty="0" smtClean="0"/>
              <a:t>συνεχίζει </a:t>
            </a:r>
            <a:r>
              <a:rPr lang="el-GR" sz="2300" dirty="0"/>
              <a:t>το σκάψιμο και μία ωραία μέρα ανακαλύπτει τον </a:t>
            </a:r>
            <a:r>
              <a:rPr lang="el-GR" sz="2300" dirty="0" smtClean="0"/>
              <a:t>Γλεντζέ</a:t>
            </a:r>
            <a:r>
              <a:rPr lang="en-US" sz="2300" dirty="0" smtClean="0"/>
              <a:t>.</a:t>
            </a:r>
            <a:endParaRPr lang="el-GR" sz="2300" dirty="0"/>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sp>
        <p:nvSpPr>
          <p:cNvPr id="5" name="1 - Τίτλος"/>
          <p:cNvSpPr txBox="1">
            <a:spLocks/>
          </p:cNvSpPr>
          <p:nvPr/>
        </p:nvSpPr>
        <p:spPr>
          <a:xfrm>
            <a:off x="642910" y="214290"/>
            <a:ext cx="8272466" cy="1000108"/>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4600" b="1" dirty="0" smtClean="0">
                <a:solidFill>
                  <a:schemeClr val="tx2"/>
                </a:solidFill>
                <a:effectLst>
                  <a:outerShdw blurRad="31750" dist="25400" dir="5400000" algn="tl" rotWithShape="0">
                    <a:srgbClr val="000000">
                      <a:alpha val="25000"/>
                    </a:srgbClr>
                  </a:outerShdw>
                </a:effectLst>
                <a:latin typeface="+mj-lt"/>
                <a:ea typeface="+mj-ea"/>
                <a:cs typeface="+mj-cs"/>
              </a:rPr>
              <a:t>Και το κουκλοθέατρο παίζει σημαντικό ρόλο!</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2" name="Picture 2" descr="C:\Users\KK office\Desktop\IMG_8121.jpg"/>
          <p:cNvPicPr>
            <a:picLocks noChangeAspect="1" noChangeArrowheads="1"/>
          </p:cNvPicPr>
          <p:nvPr/>
        </p:nvPicPr>
        <p:blipFill>
          <a:blip r:embed="rId3" cstate="print"/>
          <a:srcRect l="12545" r="12185" b="18807"/>
          <a:stretch>
            <a:fillRect/>
          </a:stretch>
        </p:blipFill>
        <p:spPr bwMode="auto">
          <a:xfrm>
            <a:off x="4500562" y="4000504"/>
            <a:ext cx="1500198" cy="266701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357166"/>
            <a:ext cx="8429684" cy="3500462"/>
          </a:xfrm>
        </p:spPr>
        <p:txBody>
          <a:bodyPr>
            <a:normAutofit fontScale="70000" lnSpcReduction="20000"/>
          </a:bodyPr>
          <a:lstStyle/>
          <a:p>
            <a:pPr algn="just">
              <a:buNone/>
            </a:pPr>
            <a:r>
              <a:rPr lang="el-GR" dirty="0" smtClean="0"/>
              <a:t>Αρχίζει να γελά να τραγουδά και να χοροπηδά. Στην αρχή τον</a:t>
            </a:r>
          </a:p>
          <a:p>
            <a:pPr algn="just">
              <a:buNone/>
            </a:pPr>
            <a:r>
              <a:rPr lang="el-GR" dirty="0" smtClean="0"/>
              <a:t>παίρνουν για τρελό. Όμως όταν βλέπουν τι βρήκε, γίνεται</a:t>
            </a:r>
          </a:p>
          <a:p>
            <a:pPr algn="just">
              <a:buNone/>
            </a:pPr>
            <a:r>
              <a:rPr lang="el-GR" dirty="0" smtClean="0"/>
              <a:t>γλέντι τρομερό. Τα παιδιά χορεύουν και τραγουδούν</a:t>
            </a:r>
          </a:p>
          <a:p>
            <a:pPr algn="just">
              <a:buNone/>
            </a:pPr>
            <a:r>
              <a:rPr lang="el-GR" dirty="0" smtClean="0"/>
              <a:t>νησιώτικα τραγούδια.</a:t>
            </a:r>
          </a:p>
          <a:p>
            <a:pPr algn="just">
              <a:buNone/>
            </a:pPr>
            <a:r>
              <a:rPr lang="el-GR" b="1" dirty="0" smtClean="0"/>
              <a:t>Ένα άλλο παιχνίδι που στοχεύει στην ανάπτυξη της</a:t>
            </a:r>
          </a:p>
          <a:p>
            <a:pPr algn="just">
              <a:buNone/>
            </a:pPr>
            <a:r>
              <a:rPr lang="el-GR" b="1" dirty="0" smtClean="0"/>
              <a:t>παρατηρητικότητας των νηπίων είναι το εξής:</a:t>
            </a:r>
            <a:r>
              <a:rPr lang="el-GR" dirty="0" smtClean="0"/>
              <a:t> Τοποθετεί η</a:t>
            </a:r>
          </a:p>
          <a:p>
            <a:pPr algn="just">
              <a:buNone/>
            </a:pPr>
            <a:r>
              <a:rPr lang="el-GR" dirty="0" smtClean="0"/>
              <a:t>νηπιαγωγός την αφίσα του Γλεντζέ στον τοίχο της τάξης.</a:t>
            </a:r>
          </a:p>
          <a:p>
            <a:pPr algn="just">
              <a:buNone/>
            </a:pPr>
            <a:r>
              <a:rPr lang="el-GR" dirty="0" smtClean="0"/>
              <a:t>Κόβει το ποτηράκι που κρατάει το ειδώλιο και ένα ένα παιδάκι με</a:t>
            </a:r>
          </a:p>
          <a:p>
            <a:pPr algn="just">
              <a:buNone/>
            </a:pPr>
            <a:r>
              <a:rPr lang="el-GR" dirty="0" smtClean="0"/>
              <a:t>κλειστά τα μάτια πλησιάζει την εικόνα και προσπαθεί να βάλει το</a:t>
            </a:r>
          </a:p>
          <a:p>
            <a:pPr algn="just">
              <a:buNone/>
            </a:pPr>
            <a:r>
              <a:rPr lang="el-GR" dirty="0" smtClean="0"/>
              <a:t>ποτήρι στη σωστή θέση. Τα παιδιά γελούν με τα αποτελέσματα και</a:t>
            </a:r>
          </a:p>
          <a:p>
            <a:pPr algn="just">
              <a:buNone/>
            </a:pPr>
            <a:r>
              <a:rPr lang="el-GR" dirty="0" smtClean="0"/>
              <a:t>παράλληλα βελτιώνουν την παρατηρητικότητά τους.</a:t>
            </a:r>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pic>
        <p:nvPicPr>
          <p:cNvPr id="5" name="Picture 2" descr="C:\Users\User\Downloads\IMG_8125.jpg"/>
          <p:cNvPicPr>
            <a:picLocks noChangeAspect="1" noChangeArrowheads="1"/>
          </p:cNvPicPr>
          <p:nvPr/>
        </p:nvPicPr>
        <p:blipFill>
          <a:blip r:embed="rId3" cstate="print"/>
          <a:srcRect/>
          <a:stretch>
            <a:fillRect/>
          </a:stretch>
        </p:blipFill>
        <p:spPr bwMode="auto">
          <a:xfrm rot="5400000">
            <a:off x="3607587" y="4107661"/>
            <a:ext cx="2857520" cy="1928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71472" y="642919"/>
            <a:ext cx="8229600" cy="1928826"/>
          </a:xfrm>
        </p:spPr>
        <p:txBody>
          <a:bodyPr/>
          <a:lstStyle/>
          <a:p>
            <a:r>
              <a:rPr lang="el-GR" dirty="0" smtClean="0"/>
              <a:t>Στο Δημοτικό σχολείο οι μαθητές έχουν την ευκαιρία να γνωρίσουν βιωματικά και να εμπνευστούν από τα κυκλαδικά ειδώλια με τα παρακάτω παιχνίδια :</a:t>
            </a:r>
          </a:p>
          <a:p>
            <a:pPr>
              <a:buNone/>
            </a:pPr>
            <a:endParaRPr lang="el-GR" dirty="0"/>
          </a:p>
        </p:txBody>
      </p:sp>
      <p:pic>
        <p:nvPicPr>
          <p:cNvPr id="4" name="3 - Εικόνα" descr="IMG_8127.jpg"/>
          <p:cNvPicPr>
            <a:picLocks noChangeAspect="1"/>
          </p:cNvPicPr>
          <p:nvPr/>
        </p:nvPicPr>
        <p:blipFill>
          <a:blip r:embed="rId2" cstate="print"/>
          <a:stretch>
            <a:fillRect/>
          </a:stretch>
        </p:blipFill>
        <p:spPr>
          <a:xfrm rot="5400000">
            <a:off x="6494110" y="2721336"/>
            <a:ext cx="1928826" cy="1486766"/>
          </a:xfrm>
          <a:prstGeom prst="rect">
            <a:avLst/>
          </a:prstGeom>
        </p:spPr>
      </p:pic>
      <p:pic>
        <p:nvPicPr>
          <p:cNvPr id="5" name="4 - Εικόνα" descr="IMG_8128.jpg"/>
          <p:cNvPicPr>
            <a:picLocks noChangeAspect="1"/>
          </p:cNvPicPr>
          <p:nvPr/>
        </p:nvPicPr>
        <p:blipFill>
          <a:blip r:embed="rId3" cstate="print"/>
          <a:stretch>
            <a:fillRect/>
          </a:stretch>
        </p:blipFill>
        <p:spPr>
          <a:xfrm rot="5400000">
            <a:off x="4572000" y="2714620"/>
            <a:ext cx="1928825" cy="1500198"/>
          </a:xfrm>
          <a:prstGeom prst="rect">
            <a:avLst/>
          </a:prstGeom>
        </p:spPr>
      </p:pic>
      <p:pic>
        <p:nvPicPr>
          <p:cNvPr id="6" name="5 - Εικόνα" descr="IMG_8129.jpg"/>
          <p:cNvPicPr>
            <a:picLocks noChangeAspect="1"/>
          </p:cNvPicPr>
          <p:nvPr/>
        </p:nvPicPr>
        <p:blipFill>
          <a:blip r:embed="rId4" cstate="print"/>
          <a:stretch>
            <a:fillRect/>
          </a:stretch>
        </p:blipFill>
        <p:spPr>
          <a:xfrm rot="5400000">
            <a:off x="2714611" y="2714621"/>
            <a:ext cx="1928827" cy="1500198"/>
          </a:xfrm>
          <a:prstGeom prst="rect">
            <a:avLst/>
          </a:prstGeom>
        </p:spPr>
      </p:pic>
      <p:pic>
        <p:nvPicPr>
          <p:cNvPr id="8" name="7 - Εικόνα" descr="IMG_8132.jpg"/>
          <p:cNvPicPr>
            <a:picLocks noChangeAspect="1"/>
          </p:cNvPicPr>
          <p:nvPr/>
        </p:nvPicPr>
        <p:blipFill>
          <a:blip r:embed="rId5" cstate="print"/>
          <a:stretch>
            <a:fillRect/>
          </a:stretch>
        </p:blipFill>
        <p:spPr>
          <a:xfrm rot="5400000">
            <a:off x="4563071" y="4866689"/>
            <a:ext cx="1928826" cy="1482340"/>
          </a:xfrm>
          <a:prstGeom prst="rect">
            <a:avLst/>
          </a:prstGeom>
        </p:spPr>
      </p:pic>
      <p:pic>
        <p:nvPicPr>
          <p:cNvPr id="9" name="8 - Εικόνα" descr="IMG_8136.jpg"/>
          <p:cNvPicPr>
            <a:picLocks noChangeAspect="1"/>
          </p:cNvPicPr>
          <p:nvPr/>
        </p:nvPicPr>
        <p:blipFill>
          <a:blip r:embed="rId6" cstate="print"/>
          <a:stretch>
            <a:fillRect/>
          </a:stretch>
        </p:blipFill>
        <p:spPr>
          <a:xfrm rot="5400000">
            <a:off x="785786" y="2714620"/>
            <a:ext cx="1928826" cy="1500198"/>
          </a:xfrm>
          <a:prstGeom prst="rect">
            <a:avLst/>
          </a:prstGeom>
        </p:spPr>
      </p:pic>
      <p:pic>
        <p:nvPicPr>
          <p:cNvPr id="10" name="Picture 2" descr="C:\Users\User\Desktop\MY LOGO - VIDEO\logof1.jpg"/>
          <p:cNvPicPr>
            <a:picLocks noChangeAspect="1" noChangeArrowheads="1"/>
          </p:cNvPicPr>
          <p:nvPr/>
        </p:nvPicPr>
        <p:blipFill>
          <a:blip r:embed="rId7"/>
          <a:srcRect/>
          <a:stretch>
            <a:fillRect/>
          </a:stretch>
        </p:blipFill>
        <p:spPr bwMode="auto">
          <a:xfrm>
            <a:off x="7000924" y="6215082"/>
            <a:ext cx="2071670" cy="5881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14290"/>
            <a:ext cx="6572296" cy="5857916"/>
          </a:xfrm>
        </p:spPr>
        <p:txBody>
          <a:bodyPr>
            <a:normAutofit fontScale="62500" lnSpcReduction="20000"/>
          </a:bodyPr>
          <a:lstStyle/>
          <a:p>
            <a:pPr marL="514350" lvl="0" indent="-514350">
              <a:buNone/>
            </a:pPr>
            <a:r>
              <a:rPr lang="el-GR" b="1" dirty="0" smtClean="0"/>
              <a:t>1. Παιχνίδι </a:t>
            </a:r>
            <a:r>
              <a:rPr lang="el-GR" b="1" dirty="0"/>
              <a:t>Αφής : </a:t>
            </a:r>
            <a:r>
              <a:rPr lang="el-GR" dirty="0"/>
              <a:t>Ένα ένα παιδί κλείνει τα </a:t>
            </a:r>
            <a:r>
              <a:rPr lang="el-GR" dirty="0" smtClean="0"/>
              <a:t>μάτια.</a:t>
            </a:r>
          </a:p>
          <a:p>
            <a:pPr marL="514350" lvl="0" indent="-514350">
              <a:buNone/>
            </a:pPr>
            <a:r>
              <a:rPr lang="el-GR" dirty="0" smtClean="0"/>
              <a:t>Βάζουμε </a:t>
            </a:r>
            <a:r>
              <a:rPr lang="el-GR" dirty="0"/>
              <a:t>στα </a:t>
            </a:r>
            <a:r>
              <a:rPr lang="el-GR" dirty="0" smtClean="0"/>
              <a:t>χέρια του διάφορα αντίγραφα</a:t>
            </a:r>
          </a:p>
          <a:p>
            <a:pPr marL="514350" lvl="0" indent="-514350">
              <a:buNone/>
            </a:pPr>
            <a:r>
              <a:rPr lang="el-GR" dirty="0" smtClean="0"/>
              <a:t>κυκλαδικών </a:t>
            </a:r>
            <a:r>
              <a:rPr lang="el-GR" dirty="0"/>
              <a:t>ειδωλίων ή άλλα αγαλματίδια </a:t>
            </a:r>
            <a:r>
              <a:rPr lang="el-GR" dirty="0" smtClean="0"/>
              <a:t>και προσπαθεί με</a:t>
            </a:r>
          </a:p>
          <a:p>
            <a:pPr marL="514350" lvl="0" indent="-514350">
              <a:buNone/>
            </a:pPr>
            <a:r>
              <a:rPr lang="el-GR" dirty="0" smtClean="0"/>
              <a:t>την αφή να τα αναγνωρίσει </a:t>
            </a:r>
            <a:r>
              <a:rPr lang="el-GR" dirty="0"/>
              <a:t>και να </a:t>
            </a:r>
            <a:r>
              <a:rPr lang="el-GR" dirty="0" smtClean="0"/>
              <a:t>τα περιγράψει. Στο σχολείο</a:t>
            </a:r>
          </a:p>
          <a:p>
            <a:pPr marL="514350" lvl="0" indent="-514350">
              <a:buNone/>
            </a:pPr>
            <a:r>
              <a:rPr lang="el-GR" dirty="0" smtClean="0"/>
              <a:t>υπάρχουν μικρά αντίγραφα κυκλαδικών </a:t>
            </a:r>
            <a:r>
              <a:rPr lang="el-GR" dirty="0"/>
              <a:t>ειδωλίων τα </a:t>
            </a:r>
            <a:r>
              <a:rPr lang="el-GR" dirty="0" smtClean="0"/>
              <a:t>οποία</a:t>
            </a:r>
          </a:p>
          <a:p>
            <a:pPr marL="514350" lvl="0" indent="-514350">
              <a:buNone/>
            </a:pPr>
            <a:r>
              <a:rPr lang="el-GR" dirty="0" smtClean="0"/>
              <a:t>μπορούν να τα αγγίξουν </a:t>
            </a:r>
            <a:r>
              <a:rPr lang="el-GR" dirty="0"/>
              <a:t>και να </a:t>
            </a:r>
            <a:r>
              <a:rPr lang="el-GR" dirty="0" smtClean="0"/>
              <a:t>τα περιεργαστούν.</a:t>
            </a:r>
          </a:p>
          <a:p>
            <a:pPr marL="514350" lvl="0" indent="-514350">
              <a:buNone/>
            </a:pPr>
            <a:r>
              <a:rPr lang="el-GR" dirty="0" smtClean="0"/>
              <a:t>  </a:t>
            </a:r>
            <a:endParaRPr lang="el-GR" dirty="0"/>
          </a:p>
          <a:p>
            <a:pPr marL="514350" lvl="0" indent="-514350">
              <a:buNone/>
            </a:pPr>
            <a:endParaRPr lang="el-GR" b="1" dirty="0" smtClean="0"/>
          </a:p>
          <a:p>
            <a:pPr marL="514350" lvl="0" indent="-514350">
              <a:buNone/>
            </a:pPr>
            <a:endParaRPr lang="el-GR" dirty="0" smtClean="0"/>
          </a:p>
          <a:p>
            <a:pPr marL="514350" lvl="0" indent="-514350">
              <a:buNone/>
            </a:pPr>
            <a:endParaRPr lang="el-GR" dirty="0"/>
          </a:p>
          <a:p>
            <a:pPr marL="514350" lvl="0" indent="-514350">
              <a:buNone/>
            </a:pPr>
            <a:r>
              <a:rPr lang="el-GR" b="1" dirty="0" smtClean="0"/>
              <a:t>2. Συνδέοντας παρελθόν με παρόν</a:t>
            </a:r>
            <a:r>
              <a:rPr lang="en-US" b="1" dirty="0" smtClean="0"/>
              <a:t>:</a:t>
            </a:r>
            <a:r>
              <a:rPr lang="en-US" dirty="0" smtClean="0"/>
              <a:t> </a:t>
            </a:r>
            <a:r>
              <a:rPr lang="el-GR" dirty="0" smtClean="0"/>
              <a:t>Δείχνουμε </a:t>
            </a:r>
            <a:r>
              <a:rPr lang="el-GR" dirty="0"/>
              <a:t>την αφίσα </a:t>
            </a:r>
            <a:r>
              <a:rPr lang="el-GR" dirty="0" smtClean="0"/>
              <a:t>του</a:t>
            </a:r>
          </a:p>
          <a:p>
            <a:pPr marL="514350" lvl="0" indent="-514350">
              <a:buNone/>
            </a:pPr>
            <a:r>
              <a:rPr lang="el-GR" dirty="0" smtClean="0"/>
              <a:t>«Αρπιστή</a:t>
            </a:r>
            <a:r>
              <a:rPr lang="el-GR" dirty="0"/>
              <a:t>». </a:t>
            </a:r>
            <a:r>
              <a:rPr lang="el-GR" dirty="0" smtClean="0"/>
              <a:t>Ρωτάμε τα παιδιά </a:t>
            </a:r>
            <a:r>
              <a:rPr lang="el-GR" dirty="0"/>
              <a:t>αν γνωρίζουν </a:t>
            </a:r>
            <a:r>
              <a:rPr lang="el-GR" dirty="0" smtClean="0"/>
              <a:t>το</a:t>
            </a:r>
            <a:r>
              <a:rPr lang="en-US" dirty="0" smtClean="0"/>
              <a:t> </a:t>
            </a:r>
            <a:r>
              <a:rPr lang="el-GR" dirty="0" smtClean="0"/>
              <a:t>όργανο που</a:t>
            </a:r>
          </a:p>
          <a:p>
            <a:pPr marL="514350" lvl="0" indent="-514350">
              <a:buNone/>
            </a:pPr>
            <a:r>
              <a:rPr lang="el-GR" dirty="0" smtClean="0"/>
              <a:t>κρατά </a:t>
            </a:r>
            <a:r>
              <a:rPr lang="el-GR" dirty="0"/>
              <a:t>και ποιο χορό νομίζουν ότι </a:t>
            </a:r>
            <a:r>
              <a:rPr lang="el-GR" dirty="0" smtClean="0"/>
              <a:t>θα χόρευαν </a:t>
            </a:r>
            <a:r>
              <a:rPr lang="el-GR" dirty="0"/>
              <a:t>οι </a:t>
            </a:r>
            <a:r>
              <a:rPr lang="el-GR" dirty="0" err="1" smtClean="0"/>
              <a:t>κυκλαδίτες</a:t>
            </a:r>
            <a:endParaRPr lang="el-GR" dirty="0" smtClean="0"/>
          </a:p>
          <a:p>
            <a:pPr marL="514350" lvl="0" indent="-514350">
              <a:buNone/>
            </a:pPr>
            <a:r>
              <a:rPr lang="el-GR" dirty="0" smtClean="0"/>
              <a:t>ακούγοντας </a:t>
            </a:r>
            <a:r>
              <a:rPr lang="el-GR" dirty="0"/>
              <a:t>τον Αρπιστή. Συνδέοντας παρελθόν </a:t>
            </a:r>
            <a:r>
              <a:rPr lang="el-GR" dirty="0" smtClean="0"/>
              <a:t>με παρόν,</a:t>
            </a:r>
          </a:p>
          <a:p>
            <a:pPr marL="514350" lvl="0" indent="-514350">
              <a:buNone/>
            </a:pPr>
            <a:r>
              <a:rPr lang="el-GR" dirty="0" smtClean="0"/>
              <a:t>ρωτάμε τα</a:t>
            </a:r>
            <a:r>
              <a:rPr lang="en-US" dirty="0" smtClean="0"/>
              <a:t> </a:t>
            </a:r>
            <a:r>
              <a:rPr lang="el-GR" dirty="0" smtClean="0"/>
              <a:t>παιδιά </a:t>
            </a:r>
            <a:r>
              <a:rPr lang="el-GR" dirty="0"/>
              <a:t>σήμερα στις Κυκλάδες τι χορούς </a:t>
            </a:r>
            <a:r>
              <a:rPr lang="el-GR" dirty="0" smtClean="0"/>
              <a:t>χορεύουν</a:t>
            </a:r>
          </a:p>
          <a:p>
            <a:pPr marL="514350" lvl="0" indent="-514350">
              <a:buNone/>
            </a:pPr>
            <a:r>
              <a:rPr lang="el-GR" dirty="0" smtClean="0"/>
              <a:t>και ποια μουσικά</a:t>
            </a:r>
            <a:r>
              <a:rPr lang="en-US" dirty="0" smtClean="0"/>
              <a:t> </a:t>
            </a:r>
            <a:r>
              <a:rPr lang="el-GR" dirty="0" smtClean="0"/>
              <a:t>όργανα τους </a:t>
            </a:r>
            <a:r>
              <a:rPr lang="el-GR" dirty="0"/>
              <a:t>συνοδεύουν.</a:t>
            </a:r>
          </a:p>
          <a:p>
            <a:endParaRPr lang="el-GR" dirty="0"/>
          </a:p>
        </p:txBody>
      </p:sp>
      <p:pic>
        <p:nvPicPr>
          <p:cNvPr id="4" name="Picture 2" descr="C:\Users\User\Desktop\MY LOGO - VIDEO\logof1.jpg"/>
          <p:cNvPicPr>
            <a:picLocks noChangeAspect="1" noChangeArrowheads="1"/>
          </p:cNvPicPr>
          <p:nvPr/>
        </p:nvPicPr>
        <p:blipFill>
          <a:blip r:embed="rId2"/>
          <a:srcRect/>
          <a:stretch>
            <a:fillRect/>
          </a:stretch>
        </p:blipFill>
        <p:spPr bwMode="auto">
          <a:xfrm>
            <a:off x="7000924" y="6215082"/>
            <a:ext cx="2071670" cy="588171"/>
          </a:xfrm>
          <a:prstGeom prst="rect">
            <a:avLst/>
          </a:prstGeom>
          <a:noFill/>
        </p:spPr>
      </p:pic>
      <p:pic>
        <p:nvPicPr>
          <p:cNvPr id="4098" name="Picture 2" descr="C:\Users\User\Downloads\IMG_8178.jpg"/>
          <p:cNvPicPr>
            <a:picLocks noChangeAspect="1" noChangeArrowheads="1"/>
          </p:cNvPicPr>
          <p:nvPr/>
        </p:nvPicPr>
        <p:blipFill>
          <a:blip r:embed="rId3" cstate="print"/>
          <a:srcRect/>
          <a:stretch>
            <a:fillRect/>
          </a:stretch>
        </p:blipFill>
        <p:spPr bwMode="auto">
          <a:xfrm rot="5400000">
            <a:off x="6596076" y="476230"/>
            <a:ext cx="2667019" cy="2000264"/>
          </a:xfrm>
          <a:prstGeom prst="rect">
            <a:avLst/>
          </a:prstGeom>
          <a:noFill/>
        </p:spPr>
      </p:pic>
      <p:pic>
        <p:nvPicPr>
          <p:cNvPr id="4099" name="Picture 3" descr="C:\Users\User\Downloads\IMG_8180.jpg"/>
          <p:cNvPicPr>
            <a:picLocks noChangeAspect="1" noChangeArrowheads="1"/>
          </p:cNvPicPr>
          <p:nvPr/>
        </p:nvPicPr>
        <p:blipFill>
          <a:blip r:embed="rId4" cstate="print"/>
          <a:srcRect/>
          <a:stretch>
            <a:fillRect/>
          </a:stretch>
        </p:blipFill>
        <p:spPr bwMode="auto">
          <a:xfrm rot="5400000">
            <a:off x="6596076" y="3333749"/>
            <a:ext cx="2667019" cy="200026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415</TotalTime>
  <Words>1548</Words>
  <Application>Microsoft Office PowerPoint</Application>
  <PresentationFormat>Προβολή στην οθόνη (4:3)</PresentationFormat>
  <Paragraphs>136</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Συγκέντρωση</vt:lpstr>
      <vt:lpstr>Tα Κυκλαδικά Ειδώλια πηγή Έμπνευσης – Γνώσης – Δημιουργίας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Σας ευχαριστώ Αλεξάνδρα Παυλάκη alpavlaki@themistoklis.gr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67</cp:revision>
  <dcterms:created xsi:type="dcterms:W3CDTF">2021-04-18T20:27:23Z</dcterms:created>
  <dcterms:modified xsi:type="dcterms:W3CDTF">2021-04-23T11:31:52Z</dcterms:modified>
</cp:coreProperties>
</file>