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9" r:id="rId3"/>
    <p:sldId id="291" r:id="rId4"/>
    <p:sldId id="290" r:id="rId5"/>
    <p:sldId id="271" r:id="rId6"/>
    <p:sldId id="272" r:id="rId7"/>
    <p:sldId id="274" r:id="rId8"/>
    <p:sldId id="275" r:id="rId9"/>
    <p:sldId id="276" r:id="rId10"/>
    <p:sldId id="279" r:id="rId11"/>
    <p:sldId id="281" r:id="rId12"/>
    <p:sldId id="282" r:id="rId13"/>
    <p:sldId id="285" r:id="rId14"/>
    <p:sldId id="286" r:id="rId15"/>
    <p:sldId id="287" r:id="rId16"/>
    <p:sldId id="288" r:id="rId17"/>
    <p:sldId id="269" r:id="rId18"/>
    <p:sldId id="262" r:id="rId19"/>
    <p:sldId id="258" r:id="rId20"/>
    <p:sldId id="259" r:id="rId21"/>
    <p:sldId id="260" r:id="rId22"/>
    <p:sldId id="261" r:id="rId23"/>
    <p:sldId id="263" r:id="rId24"/>
    <p:sldId id="264" r:id="rId25"/>
    <p:sldId id="265" r:id="rId26"/>
    <p:sldId id="266" r:id="rId27"/>
    <p:sldId id="267" r:id="rId28"/>
    <p:sldId id="268"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5" autoAdjust="0"/>
  </p:normalViewPr>
  <p:slideViewPr>
    <p:cSldViewPr>
      <p:cViewPr varScale="1">
        <p:scale>
          <a:sx n="96" d="100"/>
          <a:sy n="96" d="100"/>
        </p:scale>
        <p:origin x="-10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09EA2EB-AE07-481D-9165-8E0BDFDD9880}" type="datetimeFigureOut">
              <a:rPr lang="el-GR" smtClean="0"/>
              <a:t>24/4/2021</a:t>
            </a:fld>
            <a:endParaRPr lang="el-G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CDCE39D-3726-49DA-946B-1779F4753748}" type="slidenum">
              <a:rPr lang="el-GR" smtClean="0"/>
              <a:t>‹#›</a:t>
            </a:fld>
            <a:endParaRPr lang="el-G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CDCE39D-3726-49DA-946B-1779F4753748}" type="slidenum">
              <a:rPr lang="el-GR" smtClean="0"/>
              <a:t>‹#›</a:t>
            </a:fld>
            <a:endParaRPr lang="el-GR" dirty="0"/>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7" name="Slide Number Placeholder 6"/>
          <p:cNvSpPr>
            <a:spLocks noGrp="1"/>
          </p:cNvSpPr>
          <p:nvPr>
            <p:ph type="sldNum" sz="quarter" idx="12"/>
          </p:nvPr>
        </p:nvSpPr>
        <p:spPr/>
        <p:txBody>
          <a:bodyPr/>
          <a:lstStyle/>
          <a:p>
            <a:fld id="{BCDCE39D-3726-49DA-946B-1779F4753748}" type="slidenum">
              <a:rPr lang="el-GR" smtClean="0"/>
              <a:t>‹#›</a:t>
            </a:fld>
            <a:endParaRPr lang="el-G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09EA2EB-AE07-481D-9165-8E0BDFDD9880}" type="datetimeFigureOut">
              <a:rPr lang="el-GR" smtClean="0"/>
              <a:t>24/4/2021</a:t>
            </a:fld>
            <a:endParaRPr lang="el-GR"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dirty="0"/>
          </a:p>
        </p:txBody>
      </p:sp>
      <p:sp>
        <p:nvSpPr>
          <p:cNvPr id="7" name="Slide Number Placeholder 6"/>
          <p:cNvSpPr>
            <a:spLocks noGrp="1"/>
          </p:cNvSpPr>
          <p:nvPr>
            <p:ph type="sldNum" sz="quarter" idx="12"/>
          </p:nvPr>
        </p:nvSpPr>
        <p:spPr/>
        <p:txBody>
          <a:bodyPr/>
          <a:lstStyle/>
          <a:p>
            <a:fld id="{BCDCE39D-3726-49DA-946B-1779F4753748}"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09EA2EB-AE07-481D-9165-8E0BDFDD9880}" type="datetimeFigureOut">
              <a:rPr lang="el-GR" smtClean="0"/>
              <a:t>24/4/2021</a:t>
            </a:fld>
            <a:endParaRPr lang="el-G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CDCE39D-3726-49DA-946B-1779F4753748}"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860032" y="26097"/>
            <a:ext cx="3313355" cy="1702160"/>
          </a:xfrm>
        </p:spPr>
        <p:txBody>
          <a:bodyPr>
            <a:normAutofit/>
          </a:bodyPr>
          <a:lstStyle/>
          <a:p>
            <a:r>
              <a:rPr lang="el-GR" sz="2400" dirty="0" smtClean="0"/>
              <a:t>  </a:t>
            </a:r>
            <a:r>
              <a:rPr lang="el-GR" sz="2400" dirty="0" smtClean="0">
                <a:solidFill>
                  <a:schemeClr val="bg1"/>
                </a:solidFill>
                <a:latin typeface="Comic Sans MS" pitchFamily="66" charset="0"/>
              </a:rPr>
              <a:t>ΕΚΠΑΙΔΕΥΤΗΡΙΑ      &lt;&lt;ΘΕΜΙΣΤΟΚΛΗΣ&gt;&gt;</a:t>
            </a:r>
            <a:br>
              <a:rPr lang="el-GR" sz="2400" dirty="0" smtClean="0">
                <a:solidFill>
                  <a:schemeClr val="bg1"/>
                </a:solidFill>
                <a:latin typeface="Comic Sans MS" pitchFamily="66" charset="0"/>
              </a:rPr>
            </a:br>
            <a:r>
              <a:rPr lang="el-GR" sz="1600" dirty="0" smtClean="0">
                <a:solidFill>
                  <a:schemeClr val="bg1"/>
                </a:solidFill>
                <a:latin typeface="Comic Sans MS" pitchFamily="66" charset="0"/>
              </a:rPr>
              <a:t>     ΠΑΙΔΙΚΟΣ ΣΤΑΘΜΟΣ</a:t>
            </a:r>
            <a:endParaRPr lang="el-GR" sz="1600" dirty="0">
              <a:solidFill>
                <a:schemeClr val="bg1"/>
              </a:solidFill>
              <a:latin typeface="Comic Sans MS" pitchFamily="66" charset="0"/>
            </a:endParaRPr>
          </a:p>
        </p:txBody>
      </p:sp>
      <p:sp>
        <p:nvSpPr>
          <p:cNvPr id="3" name="Υπότιτλος 2"/>
          <p:cNvSpPr>
            <a:spLocks noGrp="1"/>
          </p:cNvSpPr>
          <p:nvPr>
            <p:ph type="subTitle" idx="1"/>
          </p:nvPr>
        </p:nvSpPr>
        <p:spPr>
          <a:xfrm>
            <a:off x="4788024" y="3645024"/>
            <a:ext cx="3309803" cy="1008112"/>
          </a:xfrm>
        </p:spPr>
        <p:txBody>
          <a:bodyPr>
            <a:noAutofit/>
          </a:bodyPr>
          <a:lstStyle/>
          <a:p>
            <a:r>
              <a:rPr lang="el-GR" sz="1600" b="1" i="1" dirty="0">
                <a:latin typeface="Comic Sans MS" pitchFamily="66" charset="0"/>
              </a:rPr>
              <a:t>Έ</a:t>
            </a:r>
            <a:r>
              <a:rPr lang="el-GR" sz="1600" b="1" i="1" dirty="0" smtClean="0">
                <a:latin typeface="Comic Sans MS" pitchFamily="66" charset="0"/>
              </a:rPr>
              <a:t>ΝΑ </a:t>
            </a:r>
            <a:r>
              <a:rPr lang="el-GR" sz="1600" b="1" i="1" dirty="0" smtClean="0">
                <a:latin typeface="Comic Sans MS" pitchFamily="66" charset="0"/>
              </a:rPr>
              <a:t>ΤΑΞΙΔΙ ΣΤΗ ΓΝΩΣΗ … ΠΕΡΑ ΑΠΟ ΤΑ ΓΝΩΡΙΜΑ!</a:t>
            </a:r>
            <a:endParaRPr lang="el-GR" sz="1600" b="1" i="1" dirty="0">
              <a:latin typeface="Comic Sans MS" pitchFamily="66" charset="0"/>
            </a:endParaRPr>
          </a:p>
        </p:txBody>
      </p:sp>
    </p:spTree>
    <p:extLst>
      <p:ext uri="{BB962C8B-B14F-4D97-AF65-F5344CB8AC3E}">
        <p14:creationId xmlns:p14="http://schemas.microsoft.com/office/powerpoint/2010/main" val="174627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1484784"/>
            <a:ext cx="3960440" cy="5030258"/>
          </a:xfrm>
        </p:spPr>
      </p:pic>
      <p:pic>
        <p:nvPicPr>
          <p:cNvPr id="4" name="Θέση περιεχομένου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571999" y="1484784"/>
            <a:ext cx="4137693" cy="5040560"/>
          </a:xfrm>
        </p:spPr>
      </p:pic>
      <p:sp>
        <p:nvSpPr>
          <p:cNvPr id="5" name="TextBox 4"/>
          <p:cNvSpPr txBox="1"/>
          <p:nvPr/>
        </p:nvSpPr>
        <p:spPr>
          <a:xfrm>
            <a:off x="786186" y="476672"/>
            <a:ext cx="7436651" cy="830997"/>
          </a:xfrm>
          <a:prstGeom prst="rect">
            <a:avLst/>
          </a:prstGeom>
          <a:noFill/>
        </p:spPr>
        <p:txBody>
          <a:bodyPr wrap="none" rtlCol="0">
            <a:spAutoFit/>
          </a:bodyPr>
          <a:lstStyle/>
          <a:p>
            <a:pPr algn="just"/>
            <a:endParaRPr lang="el-GR" sz="1600" dirty="0" smtClean="0">
              <a:latin typeface="Comic Sans MS" pitchFamily="66" charset="0"/>
            </a:endParaRPr>
          </a:p>
          <a:p>
            <a:pPr marL="285750" indent="-285750" algn="just">
              <a:buFont typeface="Arial" pitchFamily="34" charset="0"/>
              <a:buChar char="•"/>
            </a:pPr>
            <a:r>
              <a:rPr lang="el-GR" sz="1600" dirty="0" smtClean="0">
                <a:latin typeface="Comic Sans MS" pitchFamily="66" charset="0"/>
              </a:rPr>
              <a:t>Επέλεγαν το σωστό χρώμα που άκουγαν, κάθε φορά, πατώντας σε αυτό.</a:t>
            </a:r>
          </a:p>
          <a:p>
            <a:pPr marL="285750" indent="-285750" algn="just">
              <a:buFont typeface="Arial" pitchFamily="34" charset="0"/>
              <a:buChar char="•"/>
            </a:pPr>
            <a:r>
              <a:rPr lang="el-GR" sz="1600" dirty="0" smtClean="0">
                <a:latin typeface="Comic Sans MS" pitchFamily="66" charset="0"/>
              </a:rPr>
              <a:t>Έκαναν μείξεις χρωμάτων, τοποθετώντας το ανάλογο γκοφρέ χαρτί σε νερό.</a:t>
            </a:r>
            <a:endParaRPr lang="el-GR" sz="1600" dirty="0">
              <a:latin typeface="Comic Sans MS" pitchFamily="66" charset="0"/>
            </a:endParaRPr>
          </a:p>
        </p:txBody>
      </p:sp>
    </p:spTree>
    <p:extLst>
      <p:ext uri="{BB962C8B-B14F-4D97-AF65-F5344CB8AC3E}">
        <p14:creationId xmlns:p14="http://schemas.microsoft.com/office/powerpoint/2010/main" val="343088965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648" y="404664"/>
            <a:ext cx="7024744" cy="1143000"/>
          </a:xfrm>
        </p:spPr>
        <p:txBody>
          <a:bodyPr>
            <a:normAutofit/>
          </a:bodyPr>
          <a:lstStyle/>
          <a:p>
            <a:pPr algn="just"/>
            <a:r>
              <a:rPr lang="el-GR" sz="1600" dirty="0" smtClean="0">
                <a:solidFill>
                  <a:schemeClr val="tx1"/>
                </a:solidFill>
                <a:latin typeface="Comic Sans MS" pitchFamily="66" charset="0"/>
              </a:rPr>
              <a:t>Παρατηρώντας το τόπι του πίνακα, το οποίο έχει σχήμα σφαίρα, μας δόθηκε η αφορμή να ασχοληθούμε με τα </a:t>
            </a:r>
            <a:r>
              <a:rPr lang="el-GR" sz="1600" b="1" dirty="0" smtClean="0">
                <a:solidFill>
                  <a:schemeClr val="tx1"/>
                </a:solidFill>
                <a:latin typeface="Comic Sans MS" pitchFamily="66" charset="0"/>
              </a:rPr>
              <a:t>γεωμετρικά επίπεδα και στερεά σχήματα.</a:t>
            </a:r>
            <a:endParaRPr lang="el-GR" sz="1600" b="1" dirty="0">
              <a:solidFill>
                <a:schemeClr val="tx1"/>
              </a:solidFill>
              <a:latin typeface="Comic Sans MS" pitchFamily="66" charset="0"/>
            </a:endParaRPr>
          </a:p>
        </p:txBody>
      </p:sp>
      <p:pic>
        <p:nvPicPr>
          <p:cNvPr id="12" name="Θέση περιεχομένου 1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4008" y="1772816"/>
            <a:ext cx="4104456" cy="4752528"/>
          </a:xfrm>
        </p:spPr>
      </p:pic>
      <p:pic>
        <p:nvPicPr>
          <p:cNvPr id="11" name="Θέση περιεχομένου 10"/>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67544" y="1772816"/>
            <a:ext cx="4032448" cy="4752528"/>
          </a:xfrm>
        </p:spPr>
      </p:pic>
    </p:spTree>
    <p:extLst>
      <p:ext uri="{BB962C8B-B14F-4D97-AF65-F5344CB8AC3E}">
        <p14:creationId xmlns:p14="http://schemas.microsoft.com/office/powerpoint/2010/main" val="200635071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1772816"/>
            <a:ext cx="4032448" cy="4758060"/>
          </a:xfrm>
        </p:spPr>
      </p:pic>
      <p:pic>
        <p:nvPicPr>
          <p:cNvPr id="7" name="Θέση περιεχομένου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1772816"/>
            <a:ext cx="4104456" cy="4752528"/>
          </a:xfrm>
        </p:spPr>
      </p:pic>
      <p:sp>
        <p:nvSpPr>
          <p:cNvPr id="4" name="TextBox 3"/>
          <p:cNvSpPr txBox="1"/>
          <p:nvPr/>
        </p:nvSpPr>
        <p:spPr>
          <a:xfrm>
            <a:off x="899592" y="720413"/>
            <a:ext cx="7329251" cy="830997"/>
          </a:xfrm>
          <a:prstGeom prst="rect">
            <a:avLst/>
          </a:prstGeom>
          <a:noFill/>
        </p:spPr>
        <p:txBody>
          <a:bodyPr wrap="none" rtlCol="0">
            <a:spAutoFit/>
          </a:bodyPr>
          <a:lstStyle/>
          <a:p>
            <a:pPr marL="285750" indent="-285750" algn="just">
              <a:buFont typeface="Arial" pitchFamily="34" charset="0"/>
              <a:buChar char="•"/>
            </a:pPr>
            <a:r>
              <a:rPr lang="el-GR" sz="1600" dirty="0" smtClean="0">
                <a:latin typeface="Comic Sans MS" pitchFamily="66" charset="0"/>
              </a:rPr>
              <a:t>Φτιάξαμε την κυρία </a:t>
            </a:r>
            <a:r>
              <a:rPr lang="el-GR" sz="1600" b="1" dirty="0" smtClean="0">
                <a:latin typeface="Comic Sans MS" pitchFamily="66" charset="0"/>
              </a:rPr>
              <a:t>ΣΤΕΡΕΟΥΛΑ </a:t>
            </a:r>
            <a:r>
              <a:rPr lang="el-GR" sz="1600" dirty="0" smtClean="0">
                <a:latin typeface="Comic Sans MS" pitchFamily="66" charset="0"/>
              </a:rPr>
              <a:t>και τον κύριο </a:t>
            </a:r>
            <a:r>
              <a:rPr lang="el-GR" sz="1600" b="1" dirty="0" smtClean="0">
                <a:latin typeface="Comic Sans MS" pitchFamily="66" charset="0"/>
              </a:rPr>
              <a:t>ΕΠΙΠΕΔΟΥΛΗ</a:t>
            </a:r>
            <a:r>
              <a:rPr lang="el-GR" sz="1600" dirty="0" smtClean="0">
                <a:latin typeface="Comic Sans MS" pitchFamily="66" charset="0"/>
              </a:rPr>
              <a:t>.</a:t>
            </a:r>
          </a:p>
          <a:p>
            <a:pPr marL="285750" indent="-285750" algn="just">
              <a:buFont typeface="Arial" pitchFamily="34" charset="0"/>
              <a:buChar char="•"/>
            </a:pPr>
            <a:r>
              <a:rPr lang="el-GR" sz="1600" dirty="0" smtClean="0">
                <a:latin typeface="Comic Sans MS" pitchFamily="66" charset="0"/>
              </a:rPr>
              <a:t>Βρήκαμε στο χώρο της τάξης, πλήθος στερεών και επίπεδων αντικειμένων.</a:t>
            </a:r>
          </a:p>
          <a:p>
            <a:pPr marL="285750" indent="-285750" algn="just">
              <a:buFont typeface="Arial" pitchFamily="34" charset="0"/>
              <a:buChar char="•"/>
            </a:pPr>
            <a:r>
              <a:rPr lang="el-GR" sz="1600" dirty="0" smtClean="0">
                <a:latin typeface="Comic Sans MS" pitchFamily="66" charset="0"/>
              </a:rPr>
              <a:t>Τα παιδιά τοποθέτησαν, το καθένα από αυτά, εκεί που ταίριαζε.</a:t>
            </a:r>
            <a:endParaRPr lang="el-GR" sz="1600" dirty="0">
              <a:latin typeface="Comic Sans MS" pitchFamily="66" charset="0"/>
            </a:endParaRPr>
          </a:p>
        </p:txBody>
      </p:sp>
    </p:spTree>
    <p:extLst>
      <p:ext uri="{BB962C8B-B14F-4D97-AF65-F5344CB8AC3E}">
        <p14:creationId xmlns:p14="http://schemas.microsoft.com/office/powerpoint/2010/main" val="206055953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1152128"/>
          </a:xfrm>
        </p:spPr>
        <p:txBody>
          <a:bodyPr>
            <a:normAutofit/>
          </a:bodyPr>
          <a:lstStyle/>
          <a:p>
            <a:pPr algn="just"/>
            <a:r>
              <a:rPr lang="el-GR" sz="1600" dirty="0" smtClean="0">
                <a:latin typeface="Comic Sans MS" pitchFamily="66" charset="0"/>
              </a:rPr>
              <a:t> </a:t>
            </a:r>
            <a:r>
              <a:rPr lang="el-GR" sz="1600" dirty="0" smtClean="0">
                <a:solidFill>
                  <a:schemeClr val="tx1"/>
                </a:solidFill>
                <a:latin typeface="Comic Sans MS" pitchFamily="66" charset="0"/>
              </a:rPr>
              <a:t>Συζητήσαμε το εξής θέμα: εάν ζωγραφίζαμε το τόπι που υπ</a:t>
            </a:r>
            <a:r>
              <a:rPr lang="el-GR" sz="1600" dirty="0">
                <a:solidFill>
                  <a:schemeClr val="tx1"/>
                </a:solidFill>
                <a:latin typeface="Comic Sans MS" pitchFamily="66" charset="0"/>
              </a:rPr>
              <a:t>ά</a:t>
            </a:r>
            <a:r>
              <a:rPr lang="el-GR" sz="1600" dirty="0" smtClean="0">
                <a:solidFill>
                  <a:schemeClr val="tx1"/>
                </a:solidFill>
                <a:latin typeface="Comic Sans MS" pitchFamily="66" charset="0"/>
              </a:rPr>
              <a:t>ρχει στον πίνακα ,τι σχήμα θα το κάναμε; Όλοι ανέφεραν ότι θα σχεδίαζαν έναν ΚΥΚΛΟ! Έτσι προσεγγίσαμε τα </a:t>
            </a:r>
            <a:r>
              <a:rPr lang="el-GR" sz="1600" b="1" dirty="0" smtClean="0">
                <a:solidFill>
                  <a:schemeClr val="tx1"/>
                </a:solidFill>
                <a:latin typeface="Comic Sans MS" pitchFamily="66" charset="0"/>
              </a:rPr>
              <a:t>επίπεδα σχήματα </a:t>
            </a:r>
            <a:r>
              <a:rPr lang="el-GR" sz="1600" dirty="0" smtClean="0">
                <a:solidFill>
                  <a:schemeClr val="tx1"/>
                </a:solidFill>
                <a:latin typeface="Comic Sans MS" pitchFamily="66" charset="0"/>
              </a:rPr>
              <a:t>,με τη βοήθεια ενός </a:t>
            </a:r>
            <a:r>
              <a:rPr lang="el-GR" sz="1600" b="1" dirty="0" smtClean="0">
                <a:solidFill>
                  <a:schemeClr val="tx1"/>
                </a:solidFill>
                <a:latin typeface="Comic Sans MS" pitchFamily="66" charset="0"/>
              </a:rPr>
              <a:t>μουσικό-κινητικού παιχνιδιού</a:t>
            </a:r>
            <a:r>
              <a:rPr lang="el-GR" sz="1600" dirty="0" smtClean="0">
                <a:solidFill>
                  <a:schemeClr val="tx1"/>
                </a:solidFill>
                <a:latin typeface="Comic Sans MS" pitchFamily="66" charset="0"/>
              </a:rPr>
              <a:t>! </a:t>
            </a:r>
            <a:endParaRPr lang="el-GR" sz="1600" dirty="0">
              <a:solidFill>
                <a:schemeClr val="tx1"/>
              </a:solidFill>
              <a:latin typeface="Comic Sans MS"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499992" y="1916832"/>
            <a:ext cx="4248472" cy="4684245"/>
          </a:xfrm>
        </p:spPr>
      </p:pic>
      <p:pic>
        <p:nvPicPr>
          <p:cNvPr id="6" name="Θέση περιεχομένου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7544" y="1916832"/>
            <a:ext cx="3888433" cy="4680520"/>
          </a:xfrm>
        </p:spPr>
      </p:pic>
    </p:spTree>
    <p:extLst>
      <p:ext uri="{BB962C8B-B14F-4D97-AF65-F5344CB8AC3E}">
        <p14:creationId xmlns:p14="http://schemas.microsoft.com/office/powerpoint/2010/main" val="70210100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92696"/>
            <a:ext cx="7024744" cy="1287016"/>
          </a:xfrm>
        </p:spPr>
        <p:txBody>
          <a:bodyPr>
            <a:noAutofit/>
          </a:bodyPr>
          <a:lstStyle/>
          <a:p>
            <a:pPr algn="just"/>
            <a:r>
              <a:rPr lang="el-GR" sz="1600" dirty="0" smtClean="0">
                <a:latin typeface="Comic Sans MS" pitchFamily="66" charset="0"/>
              </a:rPr>
              <a:t> </a:t>
            </a:r>
            <a:r>
              <a:rPr lang="el-GR" sz="1600" dirty="0" smtClean="0">
                <a:solidFill>
                  <a:schemeClr val="tx1"/>
                </a:solidFill>
                <a:latin typeface="Comic Sans MS" pitchFamily="66" charset="0"/>
              </a:rPr>
              <a:t>Σχεδιάσαμε στο χώρο ένα μεγάλο ορθογώνιο παραλληλεπίπεδο και πάνω σε αυτό τοποθετήσαμε 4 επίπεδα σχήματα! </a:t>
            </a:r>
            <a:r>
              <a:rPr lang="el-GR" sz="1600" dirty="0">
                <a:solidFill>
                  <a:schemeClr val="tx1"/>
                </a:solidFill>
                <a:latin typeface="Comic Sans MS" pitchFamily="66" charset="0"/>
              </a:rPr>
              <a:t>Τ</a:t>
            </a:r>
            <a:r>
              <a:rPr lang="el-GR" sz="1600" dirty="0" smtClean="0">
                <a:solidFill>
                  <a:schemeClr val="tx1"/>
                </a:solidFill>
                <a:latin typeface="Comic Sans MS" pitchFamily="66" charset="0"/>
              </a:rPr>
              <a:t>ετράγωνο, ορθογώνιο, ρόμβο και κύκλο! Με το άκουσμα της μουσικής, πότε αργός ρυθμός και πότε γρήγορος , τα παιδιά περπατούσαν ή </a:t>
            </a:r>
            <a:r>
              <a:rPr lang="el-GR" sz="1600" dirty="0">
                <a:solidFill>
                  <a:schemeClr val="tx1"/>
                </a:solidFill>
                <a:latin typeface="Comic Sans MS" pitchFamily="66" charset="0"/>
              </a:rPr>
              <a:t>έ</a:t>
            </a:r>
            <a:r>
              <a:rPr lang="el-GR" sz="1600" dirty="0" smtClean="0">
                <a:solidFill>
                  <a:schemeClr val="tx1"/>
                </a:solidFill>
                <a:latin typeface="Comic Sans MS" pitchFamily="66" charset="0"/>
              </a:rPr>
              <a:t>τρεχαν στο μονοπάτι των σχημάτων! Όταν σταματούσε η μουσική έπρεπε να πατήσουν ΜΟΝΟ πάνω στον κύκλο!</a:t>
            </a:r>
            <a:endParaRPr lang="el-GR" sz="1600" dirty="0">
              <a:solidFill>
                <a:schemeClr val="tx1"/>
              </a:solidFill>
              <a:latin typeface="Comic Sans MS"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2060848"/>
            <a:ext cx="4032448" cy="4464496"/>
          </a:xfrm>
        </p:spPr>
      </p:pic>
      <p:pic>
        <p:nvPicPr>
          <p:cNvPr id="6" name="Θέση περιεχομένου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2060848"/>
            <a:ext cx="4032448" cy="4464496"/>
          </a:xfrm>
        </p:spPr>
      </p:pic>
    </p:spTree>
    <p:extLst>
      <p:ext uri="{BB962C8B-B14F-4D97-AF65-F5344CB8AC3E}">
        <p14:creationId xmlns:p14="http://schemas.microsoft.com/office/powerpoint/2010/main" val="140092889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1512168"/>
          </a:xfrm>
        </p:spPr>
        <p:txBody>
          <a:bodyPr>
            <a:noAutofit/>
          </a:bodyPr>
          <a:lstStyle/>
          <a:p>
            <a:pPr algn="just"/>
            <a:r>
              <a:rPr lang="el-GR" sz="1600" dirty="0" smtClean="0">
                <a:latin typeface="Comic Sans MS" pitchFamily="66" charset="0"/>
              </a:rPr>
              <a:t> </a:t>
            </a:r>
            <a:r>
              <a:rPr lang="el-GR" sz="1600" dirty="0" smtClean="0">
                <a:solidFill>
                  <a:schemeClr val="tx1"/>
                </a:solidFill>
                <a:latin typeface="Comic Sans MS" pitchFamily="66" charset="0"/>
              </a:rPr>
              <a:t>Στις </a:t>
            </a:r>
            <a:r>
              <a:rPr lang="el-GR" sz="1600" b="1" dirty="0" smtClean="0">
                <a:solidFill>
                  <a:schemeClr val="tx1"/>
                </a:solidFill>
                <a:latin typeface="Comic Sans MS" pitchFamily="66" charset="0"/>
              </a:rPr>
              <a:t>φυσικές επιστήμες</a:t>
            </a:r>
            <a:r>
              <a:rPr lang="el-GR" sz="1600" dirty="0" smtClean="0">
                <a:solidFill>
                  <a:schemeClr val="tx1"/>
                </a:solidFill>
                <a:latin typeface="Comic Sans MS" pitchFamily="66" charset="0"/>
              </a:rPr>
              <a:t>, αναφερθήκαμε στο </a:t>
            </a:r>
            <a:r>
              <a:rPr lang="el-GR" sz="1600" b="1" dirty="0" smtClean="0">
                <a:solidFill>
                  <a:schemeClr val="tx1"/>
                </a:solidFill>
                <a:latin typeface="Comic Sans MS" pitchFamily="66" charset="0"/>
              </a:rPr>
              <a:t>νόμο της βαρύτητας</a:t>
            </a:r>
            <a:r>
              <a:rPr lang="el-GR" sz="1600" dirty="0" smtClean="0">
                <a:solidFill>
                  <a:schemeClr val="tx1"/>
                </a:solidFill>
                <a:latin typeface="Comic Sans MS" pitchFamily="66" charset="0"/>
              </a:rPr>
              <a:t>! Με αφορμή το περιστέρι που υπάρχει στον πίνακα, δημιουργήθηκε το ερώτημα ‘’τι χρησιμοποιεί το πουλί για να πετάξει;’’ (τα φτερά του), ‘’τι γίνεται εάν δεν κουνάει τα φτερά του;’’ (η γη το έλκει προς τα κάτω)! Για να κατανοήσουμε αυτόν τον σπουδαίο νόμο της φύσης, χρησιμοποιήσαμε αντικείμενα διαφορετικού όγκου και βάρους…</a:t>
            </a:r>
            <a:endParaRPr lang="el-GR" sz="1600" dirty="0">
              <a:solidFill>
                <a:schemeClr val="tx1"/>
              </a:solidFill>
              <a:latin typeface="Comic Sans MS"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2276872"/>
            <a:ext cx="4032448" cy="4237805"/>
          </a:xfrm>
        </p:spPr>
      </p:pic>
      <p:pic>
        <p:nvPicPr>
          <p:cNvPr id="6" name="Θέση περιεχομένου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2276872"/>
            <a:ext cx="4065426" cy="4248472"/>
          </a:xfrm>
        </p:spPr>
      </p:pic>
    </p:spTree>
    <p:extLst>
      <p:ext uri="{BB962C8B-B14F-4D97-AF65-F5344CB8AC3E}">
        <p14:creationId xmlns:p14="http://schemas.microsoft.com/office/powerpoint/2010/main" val="3172991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16016" y="2204864"/>
            <a:ext cx="3992016" cy="4320480"/>
          </a:xfrm>
        </p:spPr>
      </p:pic>
      <p:pic>
        <p:nvPicPr>
          <p:cNvPr id="7" name="Θέση περιεχομένου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67544" y="2204864"/>
            <a:ext cx="4104456" cy="4320480"/>
          </a:xfrm>
        </p:spPr>
      </p:pic>
      <p:sp>
        <p:nvSpPr>
          <p:cNvPr id="4" name="TextBox 3"/>
          <p:cNvSpPr txBox="1"/>
          <p:nvPr/>
        </p:nvSpPr>
        <p:spPr>
          <a:xfrm>
            <a:off x="1289461" y="620688"/>
            <a:ext cx="6838732" cy="2062103"/>
          </a:xfrm>
          <a:prstGeom prst="rect">
            <a:avLst/>
          </a:prstGeom>
          <a:noFill/>
        </p:spPr>
        <p:txBody>
          <a:bodyPr wrap="none" rtlCol="0">
            <a:spAutoFit/>
          </a:bodyPr>
          <a:lstStyle/>
          <a:p>
            <a:pPr algn="just"/>
            <a:r>
              <a:rPr lang="el-GR" sz="1600" dirty="0" smtClean="0">
                <a:latin typeface="Comic Sans MS" pitchFamily="66" charset="0"/>
              </a:rPr>
              <a:t>Τα πετάξαμε ψηλά, τα παρατηρήσαμε και βγάλαμε τα εξής συμπεράσματα:</a:t>
            </a:r>
          </a:p>
          <a:p>
            <a:pPr marL="285750" indent="-285750" algn="just">
              <a:buFont typeface="Arial" pitchFamily="34" charset="0"/>
              <a:buChar char="•"/>
            </a:pPr>
            <a:r>
              <a:rPr lang="el-GR" sz="1600" dirty="0" smtClean="0">
                <a:latin typeface="Comic Sans MS" pitchFamily="66" charset="0"/>
              </a:rPr>
              <a:t>Ο μαγνήτης που υπάρχει στη γη, έλκει τα πάντα προς τα κάτω!</a:t>
            </a:r>
          </a:p>
          <a:p>
            <a:pPr marL="285750" indent="-285750" algn="just">
              <a:buFont typeface="Arial" pitchFamily="34" charset="0"/>
              <a:buChar char="•"/>
            </a:pPr>
            <a:r>
              <a:rPr lang="el-GR" sz="1600" dirty="0" smtClean="0">
                <a:latin typeface="Comic Sans MS" pitchFamily="66" charset="0"/>
              </a:rPr>
              <a:t>Τα αεροπλάνα, τα διαστημόπλοια, τα ελικόπτερα και γενικά</a:t>
            </a:r>
          </a:p>
          <a:p>
            <a:pPr algn="just"/>
            <a:r>
              <a:rPr lang="el-GR" sz="1600" dirty="0" smtClean="0">
                <a:latin typeface="Comic Sans MS" pitchFamily="66" charset="0"/>
              </a:rPr>
              <a:t>     όλα τα Μέσα Μεταφοράς του αέρα, χρησιμοποιούν μηχανές, έλικες </a:t>
            </a:r>
          </a:p>
          <a:p>
            <a:pPr algn="just"/>
            <a:r>
              <a:rPr lang="el-GR" sz="1600" dirty="0" smtClean="0">
                <a:latin typeface="Comic Sans MS" pitchFamily="66" charset="0"/>
              </a:rPr>
              <a:t>     και άλλα, για να πετούν.</a:t>
            </a:r>
          </a:p>
          <a:p>
            <a:pPr marL="285750" indent="-285750" algn="just">
              <a:buFont typeface="Arial" pitchFamily="34" charset="0"/>
              <a:buChar char="•"/>
            </a:pPr>
            <a:r>
              <a:rPr lang="el-GR" sz="1600" dirty="0" smtClean="0">
                <a:latin typeface="Comic Sans MS" pitchFamily="66" charset="0"/>
              </a:rPr>
              <a:t>Τα πουλιά, τα έντομα, χρησιμοποιούν τα φτερά τους.</a:t>
            </a:r>
          </a:p>
          <a:p>
            <a:pPr algn="just"/>
            <a:endParaRPr lang="el-GR" sz="1600" dirty="0" smtClean="0">
              <a:latin typeface="Comic Sans MS" pitchFamily="66" charset="0"/>
            </a:endParaRPr>
          </a:p>
          <a:p>
            <a:pPr marL="285750" indent="-285750" algn="just">
              <a:buFont typeface="Arial" pitchFamily="34" charset="0"/>
              <a:buChar char="•"/>
            </a:pPr>
            <a:endParaRPr lang="el-GR" sz="1600" dirty="0" smtClean="0">
              <a:latin typeface="Comic Sans MS" pitchFamily="66" charset="0"/>
            </a:endParaRPr>
          </a:p>
        </p:txBody>
      </p:sp>
    </p:spTree>
    <p:extLst>
      <p:ext uri="{BB962C8B-B14F-4D97-AF65-F5344CB8AC3E}">
        <p14:creationId xmlns:p14="http://schemas.microsoft.com/office/powerpoint/2010/main" val="20256682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1143000"/>
          </a:xfrm>
        </p:spPr>
        <p:txBody>
          <a:bodyPr>
            <a:normAutofit fontScale="90000"/>
          </a:bodyPr>
          <a:lstStyle/>
          <a:p>
            <a:pPr algn="just"/>
            <a:r>
              <a:rPr lang="el-GR" sz="1800" dirty="0" smtClean="0">
                <a:latin typeface="Comic Sans MS" pitchFamily="66" charset="0"/>
              </a:rPr>
              <a:t> </a:t>
            </a:r>
            <a:r>
              <a:rPr lang="el-GR" sz="1800" dirty="0" smtClean="0">
                <a:solidFill>
                  <a:schemeClr val="tx1"/>
                </a:solidFill>
                <a:latin typeface="Comic Sans MS" pitchFamily="66" charset="0"/>
              </a:rPr>
              <a:t>Ολοκληρώνοντας την εισήγησή μου με την τελευταία μας δραστηριότητα, θα ήθελα να μοιραστώ μαζί σας, το </a:t>
            </a:r>
            <a:r>
              <a:rPr lang="el-GR" sz="1800" b="1" dirty="0" smtClean="0">
                <a:solidFill>
                  <a:schemeClr val="tx1"/>
                </a:solidFill>
                <a:latin typeface="Comic Sans MS" pitchFamily="66" charset="0"/>
              </a:rPr>
              <a:t>παραμύθι</a:t>
            </a:r>
            <a:r>
              <a:rPr lang="el-GR" sz="1800" dirty="0" smtClean="0">
                <a:solidFill>
                  <a:schemeClr val="tx1"/>
                </a:solidFill>
                <a:latin typeface="Comic Sans MS" pitchFamily="66" charset="0"/>
              </a:rPr>
              <a:t> που φτιάξαμε και να σας μεταφέρω για λίγο  στις γλυκές σκέψεις που υπάρχουν στον κόσμο των μικρών μας φίλων…</a:t>
            </a:r>
            <a:endParaRPr lang="el-GR" sz="1800" dirty="0">
              <a:solidFill>
                <a:schemeClr val="tx1"/>
              </a:solidFill>
              <a:latin typeface="Comic Sans MS" pitchFamily="66" charset="0"/>
            </a:endParaRPr>
          </a:p>
        </p:txBody>
      </p:sp>
      <p:pic>
        <p:nvPicPr>
          <p:cNvPr id="13" name="Θέση περιεχομένου 1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1916832"/>
            <a:ext cx="4032448" cy="4610323"/>
          </a:xfrm>
        </p:spPr>
      </p:pic>
      <p:pic>
        <p:nvPicPr>
          <p:cNvPr id="18" name="Θέση περιεχομένου 1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1916832"/>
            <a:ext cx="4064024" cy="4646215"/>
          </a:xfrm>
        </p:spPr>
      </p:pic>
    </p:spTree>
    <p:extLst>
      <p:ext uri="{BB962C8B-B14F-4D97-AF65-F5344CB8AC3E}">
        <p14:creationId xmlns:p14="http://schemas.microsoft.com/office/powerpoint/2010/main" val="128394599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16016" y="836712"/>
            <a:ext cx="3300984" cy="936104"/>
          </a:xfrm>
        </p:spPr>
        <p:txBody>
          <a:bodyPr>
            <a:normAutofit fontScale="90000"/>
          </a:bodyPr>
          <a:lstStyle/>
          <a:p>
            <a:r>
              <a:rPr lang="el-GR" dirty="0" smtClean="0">
                <a:latin typeface="Comic Sans MS" pitchFamily="66" charset="0"/>
              </a:rPr>
              <a:t>ΑΝ ΕΙΧΑ ΦΤΕΡΑ ΝΑ ΠΕΤΑΞΩ…</a:t>
            </a:r>
            <a:endParaRPr lang="el-GR" dirty="0">
              <a:latin typeface="Comic Sans MS" pitchFamily="66" charset="0"/>
            </a:endParaRPr>
          </a:p>
        </p:txBody>
      </p:sp>
      <p:sp>
        <p:nvSpPr>
          <p:cNvPr id="4" name="Θέση κειμένου 3"/>
          <p:cNvSpPr>
            <a:spLocks noGrp="1"/>
          </p:cNvSpPr>
          <p:nvPr>
            <p:ph type="body" sz="half" idx="2"/>
          </p:nvPr>
        </p:nvSpPr>
        <p:spPr>
          <a:xfrm>
            <a:off x="4716016" y="1772816"/>
            <a:ext cx="3300573" cy="4248472"/>
          </a:xfrm>
        </p:spPr>
        <p:txBody>
          <a:bodyPr>
            <a:noAutofit/>
          </a:bodyPr>
          <a:lstStyle/>
          <a:p>
            <a:pPr algn="just"/>
            <a:r>
              <a:rPr lang="el-GR" sz="1000" dirty="0">
                <a:latin typeface="Comic Sans MS" pitchFamily="66" charset="0"/>
              </a:rPr>
              <a:t>Ένα ηλιόλουστο πρωινό ,σε μία τάξη παιδικού σταθμού υπήρχαν παιδικές ψυχούλες που είχαν στη συντροφιά τους έναν όμορφο πίνακα με ένα παιδάκι λίγο μεγαλύτερο από αυτά, το οποίο κρατούσε στα τρυφερά του χεράκια με αίσθημα χαράς, ένα περιστέρι! </a:t>
            </a:r>
          </a:p>
          <a:p>
            <a:pPr algn="just"/>
            <a:r>
              <a:rPr lang="el-GR" sz="1000" dirty="0">
                <a:latin typeface="Comic Sans MS" pitchFamily="66" charset="0"/>
              </a:rPr>
              <a:t>-Τι ωραίο πουλάκι κυρία! </a:t>
            </a:r>
          </a:p>
          <a:p>
            <a:pPr algn="just"/>
            <a:r>
              <a:rPr lang="el-GR" sz="1000" dirty="0">
                <a:latin typeface="Comic Sans MS" pitchFamily="66" charset="0"/>
              </a:rPr>
              <a:t>-Τι </a:t>
            </a:r>
            <a:r>
              <a:rPr lang="el-GR" sz="1000" dirty="0" smtClean="0">
                <a:latin typeface="Comic Sans MS" pitchFamily="66" charset="0"/>
              </a:rPr>
              <a:t>χαρούμενο </a:t>
            </a:r>
            <a:r>
              <a:rPr lang="el-GR" sz="1000" dirty="0">
                <a:latin typeface="Comic Sans MS" pitchFamily="66" charset="0"/>
              </a:rPr>
              <a:t>που φαίνεται το παιδάκι όπως το κρατάει!</a:t>
            </a:r>
          </a:p>
          <a:p>
            <a:pPr algn="just"/>
            <a:r>
              <a:rPr lang="el-GR" sz="1000" dirty="0">
                <a:latin typeface="Comic Sans MS" pitchFamily="66" charset="0"/>
              </a:rPr>
              <a:t>-Πόσο θα θέλαμε και εμείς να το έχουμε κοντά μας!</a:t>
            </a:r>
          </a:p>
          <a:p>
            <a:pPr algn="just"/>
            <a:r>
              <a:rPr lang="el-GR" sz="1000" dirty="0">
                <a:latin typeface="Comic Sans MS" pitchFamily="66" charset="0"/>
              </a:rPr>
              <a:t>-Πόσο θα θέλαμε να είχαμε και εμείς φτερά να πετάξουμε σε μέρη μαγικά!</a:t>
            </a:r>
          </a:p>
          <a:p>
            <a:pPr algn="just"/>
            <a:r>
              <a:rPr lang="el-GR" sz="1000" dirty="0">
                <a:latin typeface="Comic Sans MS" pitchFamily="66" charset="0"/>
              </a:rPr>
              <a:t>  Η  επιθυμία και οι φωνούλες τους, ήταν τόσο έντονες που ξαφνικά …δύο μαγικά φτερά ξεπρόβαλαν από τον πίνακα και άρχισαν να χαϊδεύουν τα κεφαλάκια τους</a:t>
            </a:r>
            <a:r>
              <a:rPr lang="el-GR" sz="1000" dirty="0" smtClean="0">
                <a:latin typeface="Comic Sans MS" pitchFamily="66" charset="0"/>
              </a:rPr>
              <a:t>!</a:t>
            </a:r>
          </a:p>
          <a:p>
            <a:pPr algn="just"/>
            <a:r>
              <a:rPr lang="el-GR" sz="1000" dirty="0" smtClean="0">
                <a:latin typeface="Comic Sans MS" pitchFamily="66" charset="0"/>
              </a:rPr>
              <a:t>( ακούστηκε μια φωνή... )</a:t>
            </a:r>
            <a:endParaRPr lang="el-GR" sz="1000" dirty="0">
              <a:latin typeface="Comic Sans MS" pitchFamily="66" charset="0"/>
            </a:endParaRPr>
          </a:p>
          <a:p>
            <a:pPr algn="just"/>
            <a:r>
              <a:rPr lang="el-GR" sz="1000" dirty="0">
                <a:latin typeface="Comic Sans MS" pitchFamily="66" charset="0"/>
              </a:rPr>
              <a:t>-Θες να σε κάνω ευτυχισμένο; Θες να σου χαρίσω την ευκαιρία να πας ένα μαγικό ταξίδι που μόνο η δική σου φαντασία μπορεί να ζωγραφίσει; </a:t>
            </a:r>
            <a:r>
              <a:rPr lang="el-GR" sz="1000" dirty="0" smtClean="0">
                <a:latin typeface="Comic Sans MS" pitchFamily="66" charset="0"/>
              </a:rPr>
              <a:t> </a:t>
            </a:r>
            <a:endParaRPr lang="el-GR" sz="1000" dirty="0">
              <a:latin typeface="Comic Sans MS" pitchFamily="66" charset="0"/>
            </a:endParaRPr>
          </a:p>
          <a:p>
            <a:pPr algn="just"/>
            <a:r>
              <a:rPr lang="el-GR" sz="1000" dirty="0">
                <a:latin typeface="Comic Sans MS" pitchFamily="66" charset="0"/>
              </a:rPr>
              <a:t>Η φωνή </a:t>
            </a:r>
            <a:r>
              <a:rPr lang="el-GR" sz="1000" dirty="0" smtClean="0">
                <a:latin typeface="Comic Sans MS" pitchFamily="66" charset="0"/>
              </a:rPr>
              <a:t>που ακούστηκε, ήταν μαγική! </a:t>
            </a:r>
            <a:endParaRPr lang="el-GR" sz="1000" dirty="0">
              <a:latin typeface="Comic Sans MS" pitchFamily="66" charset="0"/>
            </a:endParaRPr>
          </a:p>
          <a:p>
            <a:pPr algn="just"/>
            <a:r>
              <a:rPr lang="el-GR" sz="1000" dirty="0">
                <a:latin typeface="Comic Sans MS" pitchFamily="66" charset="0"/>
              </a:rPr>
              <a:t>Η δυνατή τους σκέψη …ζωντάνεψε το περιστέρι!</a:t>
            </a:r>
          </a:p>
          <a:p>
            <a:pPr algn="just"/>
            <a:r>
              <a:rPr lang="el-GR" sz="1000" dirty="0">
                <a:latin typeface="Comic Sans MS" pitchFamily="66" charset="0"/>
              </a:rPr>
              <a:t>-Κλείσε τα μάτια σου, ακούμπησε τα φτερά μου και άσε με να σε ταξιδέψω …</a:t>
            </a:r>
          </a:p>
          <a:p>
            <a:pPr algn="just"/>
            <a:r>
              <a:rPr lang="el-GR" sz="1000" dirty="0">
                <a:latin typeface="Comic Sans MS" pitchFamily="66" charset="0"/>
              </a:rPr>
              <a:t> Έτσι το καθένα από αυτά έκλεισε τα μάτια του και πήγε εκεί που ορίζει μόνο το δικό του όνειρο… </a:t>
            </a:r>
          </a:p>
          <a:p>
            <a:pPr algn="just"/>
            <a:endParaRPr lang="el-GR" sz="1000" dirty="0">
              <a:latin typeface="Comic Sans MS" pitchFamily="66" charset="0"/>
            </a:endParaRPr>
          </a:p>
        </p:txBody>
      </p:sp>
      <p:pic>
        <p:nvPicPr>
          <p:cNvPr id="7" name="Θέση εικόνας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052" r="9052"/>
          <a:stretch>
            <a:fillRect/>
          </a:stretch>
        </p:blipFill>
        <p:spPr/>
      </p:pic>
    </p:spTree>
    <p:extLst>
      <p:ext uri="{BB962C8B-B14F-4D97-AF65-F5344CB8AC3E}">
        <p14:creationId xmlns:p14="http://schemas.microsoft.com/office/powerpoint/2010/main" val="181606201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20688"/>
            <a:ext cx="7096752" cy="792088"/>
          </a:xfrm>
        </p:spPr>
        <p:txBody>
          <a:bodyPr>
            <a:normAutofit fontScale="90000"/>
          </a:bodyPr>
          <a:lstStyle/>
          <a:p>
            <a:pPr algn="just"/>
            <a:r>
              <a:rPr lang="el-GR" sz="1800" dirty="0" smtClean="0">
                <a:latin typeface="Comic Sans MS" pitchFamily="66" charset="0"/>
              </a:rPr>
              <a:t>  </a:t>
            </a:r>
            <a:r>
              <a:rPr lang="el-GR" sz="1800" dirty="0" smtClean="0">
                <a:solidFill>
                  <a:schemeClr val="tx1"/>
                </a:solidFill>
                <a:latin typeface="Comic Sans MS" pitchFamily="66" charset="0"/>
              </a:rPr>
              <a:t>Ο Ορφέας και ο Μιχάλης ήθελαν να ταξιδέψουν στο διάστημα, να δουν από κοντά τα αστέρια, το φεγγάρι και τους πλανήτες που υπάρχουν…</a:t>
            </a:r>
            <a:endParaRPr lang="el-GR" sz="1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700808"/>
            <a:ext cx="8280920" cy="4824536"/>
          </a:xfrm>
        </p:spPr>
      </p:pic>
    </p:spTree>
    <p:extLst>
      <p:ext uri="{BB962C8B-B14F-4D97-AF65-F5344CB8AC3E}">
        <p14:creationId xmlns:p14="http://schemas.microsoft.com/office/powerpoint/2010/main" val="1568852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5174" r="5174"/>
          <a:stretch>
            <a:fillRect/>
          </a:stretch>
        </p:blipFill>
        <p:spPr/>
      </p:pic>
      <p:sp>
        <p:nvSpPr>
          <p:cNvPr id="4" name="Θέση κειμένου 3"/>
          <p:cNvSpPr>
            <a:spLocks noGrp="1"/>
          </p:cNvSpPr>
          <p:nvPr>
            <p:ph type="body" sz="half" idx="2"/>
          </p:nvPr>
        </p:nvSpPr>
        <p:spPr>
          <a:xfrm>
            <a:off x="4788024" y="692696"/>
            <a:ext cx="3300573" cy="5544616"/>
          </a:xfrm>
        </p:spPr>
        <p:txBody>
          <a:bodyPr>
            <a:normAutofit/>
          </a:bodyPr>
          <a:lstStyle/>
          <a:p>
            <a:pPr algn="just"/>
            <a:r>
              <a:rPr lang="el-GR" dirty="0"/>
              <a:t> </a:t>
            </a:r>
            <a:endParaRPr lang="el-GR" sz="1400" dirty="0">
              <a:latin typeface="Comic Sans MS" pitchFamily="66" charset="0"/>
            </a:endParaRPr>
          </a:p>
          <a:p>
            <a:pPr algn="ctr"/>
            <a:r>
              <a:rPr lang="el-GR" sz="1400" dirty="0" smtClean="0">
                <a:latin typeface="Comic Sans MS" pitchFamily="66" charset="0"/>
              </a:rPr>
              <a:t>Χρόνια στην εκπαίδευση, στο </a:t>
            </a:r>
            <a:r>
              <a:rPr lang="el-GR" sz="1400" dirty="0">
                <a:latin typeface="Comic Sans MS" pitchFamily="66" charset="0"/>
              </a:rPr>
              <a:t>πλαίσιο της μουσειακής </a:t>
            </a:r>
            <a:r>
              <a:rPr lang="el-GR" sz="1400" dirty="0" smtClean="0">
                <a:latin typeface="Comic Sans MS" pitchFamily="66" charset="0"/>
              </a:rPr>
              <a:t>αγωγής, χρησιμοποιούμε πίνακες τους </a:t>
            </a:r>
            <a:r>
              <a:rPr lang="el-GR" sz="1400" dirty="0">
                <a:latin typeface="Comic Sans MS" pitchFamily="66" charset="0"/>
              </a:rPr>
              <a:t>οποίους επεξεργαζόμαστε </a:t>
            </a:r>
            <a:r>
              <a:rPr lang="el-GR" sz="1400" dirty="0" smtClean="0">
                <a:latin typeface="Comic Sans MS" pitchFamily="66" charset="0"/>
              </a:rPr>
              <a:t>με </a:t>
            </a:r>
            <a:r>
              <a:rPr lang="el-GR" sz="1400" dirty="0">
                <a:latin typeface="Comic Sans MS" pitchFamily="66" charset="0"/>
              </a:rPr>
              <a:t>βάση το θέμα που έχει δώσει έμπνευση στον κάθε αξιόλογο καλλιτέχνη</a:t>
            </a:r>
            <a:r>
              <a:rPr lang="el-GR" sz="1400" dirty="0" smtClean="0">
                <a:latin typeface="Comic Sans MS" pitchFamily="66" charset="0"/>
              </a:rPr>
              <a:t>!</a:t>
            </a:r>
          </a:p>
          <a:p>
            <a:pPr algn="ctr"/>
            <a:endParaRPr lang="el-GR" sz="1400" dirty="0">
              <a:latin typeface="Comic Sans MS" pitchFamily="66" charset="0"/>
            </a:endParaRPr>
          </a:p>
          <a:p>
            <a:pPr algn="ctr"/>
            <a:r>
              <a:rPr lang="el-GR" sz="1400" dirty="0">
                <a:latin typeface="Comic Sans MS" pitchFamily="66" charset="0"/>
              </a:rPr>
              <a:t>   Στον παιδικό σταθμό των Εκπαιδευτηρίων «ΘΕΜΙΣΤΟΚΛΗΣ</a:t>
            </a:r>
            <a:r>
              <a:rPr lang="el-GR" sz="1400" dirty="0" smtClean="0">
                <a:latin typeface="Comic Sans MS" pitchFamily="66" charset="0"/>
              </a:rPr>
              <a:t>» </a:t>
            </a:r>
            <a:r>
              <a:rPr lang="el-GR" sz="1400" dirty="0">
                <a:latin typeface="Comic Sans MS" pitchFamily="66" charset="0"/>
              </a:rPr>
              <a:t>έχοντας την επιθυμία να </a:t>
            </a:r>
            <a:r>
              <a:rPr lang="el-GR" sz="1400" dirty="0" smtClean="0">
                <a:latin typeface="Comic Sans MS" pitchFamily="66" charset="0"/>
              </a:rPr>
              <a:t>κάνουμε κάτι </a:t>
            </a:r>
            <a:r>
              <a:rPr lang="el-GR" sz="1400" dirty="0">
                <a:latin typeface="Comic Sans MS" pitchFamily="66" charset="0"/>
              </a:rPr>
              <a:t>πέρα από τα </a:t>
            </a:r>
            <a:r>
              <a:rPr lang="el-GR" sz="1400" dirty="0" smtClean="0">
                <a:latin typeface="Comic Sans MS" pitchFamily="66" charset="0"/>
              </a:rPr>
              <a:t>συνηθισμένα, χρησιμοποιήσαμε </a:t>
            </a:r>
            <a:r>
              <a:rPr lang="el-GR" sz="1400" dirty="0">
                <a:latin typeface="Comic Sans MS" pitchFamily="66" charset="0"/>
              </a:rPr>
              <a:t>τον πίνακα του </a:t>
            </a:r>
            <a:r>
              <a:rPr lang="en-GB" sz="1400" dirty="0">
                <a:latin typeface="Comic Sans MS" pitchFamily="66" charset="0"/>
              </a:rPr>
              <a:t>PICASSO</a:t>
            </a:r>
            <a:r>
              <a:rPr lang="el-GR" sz="1400" dirty="0">
                <a:latin typeface="Comic Sans MS" pitchFamily="66" charset="0"/>
              </a:rPr>
              <a:t> </a:t>
            </a:r>
            <a:endParaRPr lang="el-GR" sz="1400" dirty="0" smtClean="0">
              <a:latin typeface="Comic Sans MS" pitchFamily="66" charset="0"/>
            </a:endParaRPr>
          </a:p>
          <a:p>
            <a:pPr algn="ctr"/>
            <a:r>
              <a:rPr lang="el-GR" sz="1400" b="1" dirty="0" smtClean="0">
                <a:latin typeface="Comic Sans MS" pitchFamily="66" charset="0"/>
              </a:rPr>
              <a:t>‘</a:t>
            </a:r>
            <a:r>
              <a:rPr lang="el-GR" sz="1400" b="1" dirty="0">
                <a:latin typeface="Comic Sans MS" pitchFamily="66" charset="0"/>
              </a:rPr>
              <a:t>’ΤΟ ΠΑΙΔΙ ΚΑΙ ΤΟ ΠΕΡΙΣΤΕΡΙ’’! </a:t>
            </a:r>
            <a:endParaRPr lang="el-GR" sz="1400" b="1" dirty="0" smtClean="0">
              <a:latin typeface="Comic Sans MS" pitchFamily="66" charset="0"/>
            </a:endParaRPr>
          </a:p>
          <a:p>
            <a:pPr algn="ctr"/>
            <a:endParaRPr lang="el-GR" sz="1400" dirty="0" smtClean="0">
              <a:latin typeface="Comic Sans MS" pitchFamily="66" charset="0"/>
            </a:endParaRPr>
          </a:p>
          <a:p>
            <a:pPr algn="ctr"/>
            <a:r>
              <a:rPr lang="el-GR" sz="1400" dirty="0" smtClean="0">
                <a:latin typeface="Comic Sans MS" pitchFamily="66" charset="0"/>
              </a:rPr>
              <a:t>Το </a:t>
            </a:r>
            <a:r>
              <a:rPr lang="el-GR" sz="1400" dirty="0">
                <a:latin typeface="Comic Sans MS" pitchFamily="66" charset="0"/>
              </a:rPr>
              <a:t>γνωστό μήνυμα </a:t>
            </a:r>
            <a:r>
              <a:rPr lang="el-GR" sz="1400" dirty="0" smtClean="0">
                <a:latin typeface="Comic Sans MS" pitchFamily="66" charset="0"/>
              </a:rPr>
              <a:t>που </a:t>
            </a:r>
            <a:r>
              <a:rPr lang="el-GR" sz="1400" dirty="0">
                <a:latin typeface="Comic Sans MS" pitchFamily="66" charset="0"/>
              </a:rPr>
              <a:t>θέλει να μας δώσει ο παραπάνω </a:t>
            </a:r>
            <a:r>
              <a:rPr lang="el-GR" sz="1400" dirty="0" smtClean="0">
                <a:latin typeface="Comic Sans MS" pitchFamily="66" charset="0"/>
              </a:rPr>
              <a:t>πίνακας έχει </a:t>
            </a:r>
            <a:r>
              <a:rPr lang="el-GR" sz="1400" dirty="0">
                <a:latin typeface="Comic Sans MS" pitchFamily="66" charset="0"/>
              </a:rPr>
              <a:t>σχέση με την </a:t>
            </a:r>
            <a:r>
              <a:rPr lang="el-GR" sz="1400" dirty="0" smtClean="0">
                <a:latin typeface="Comic Sans MS" pitchFamily="66" charset="0"/>
              </a:rPr>
              <a:t>ειρήνη, την ελευθερία, τον </a:t>
            </a:r>
            <a:r>
              <a:rPr lang="el-GR" sz="1400" dirty="0">
                <a:latin typeface="Comic Sans MS" pitchFamily="66" charset="0"/>
              </a:rPr>
              <a:t>πόλεμο! </a:t>
            </a:r>
            <a:r>
              <a:rPr lang="el-GR" sz="1400" dirty="0" smtClean="0">
                <a:latin typeface="Comic Sans MS" pitchFamily="66" charset="0"/>
              </a:rPr>
              <a:t>Εμείς όμως πραγματοποιήσαμε </a:t>
            </a:r>
            <a:r>
              <a:rPr lang="el-GR" sz="1400" dirty="0">
                <a:latin typeface="Comic Sans MS" pitchFamily="66" charset="0"/>
              </a:rPr>
              <a:t>ένα ταξίδι στη γνώση… πέρα από τα γνώριμα!</a:t>
            </a:r>
          </a:p>
        </p:txBody>
      </p:sp>
    </p:spTree>
    <p:extLst>
      <p:ext uri="{BB962C8B-B14F-4D97-AF65-F5344CB8AC3E}">
        <p14:creationId xmlns:p14="http://schemas.microsoft.com/office/powerpoint/2010/main" val="93025976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024744" cy="1008112"/>
          </a:xfrm>
        </p:spPr>
        <p:txBody>
          <a:bodyPr>
            <a:normAutofit fontScale="90000"/>
          </a:bodyPr>
          <a:lstStyle/>
          <a:p>
            <a:pPr algn="just"/>
            <a:r>
              <a:rPr lang="el-GR" sz="1800" dirty="0" smtClean="0">
                <a:latin typeface="Comic Sans MS" pitchFamily="66" charset="0"/>
              </a:rPr>
              <a:t> </a:t>
            </a:r>
            <a:r>
              <a:rPr lang="el-GR" sz="1800" dirty="0" smtClean="0">
                <a:solidFill>
                  <a:schemeClr val="tx1"/>
                </a:solidFill>
                <a:latin typeface="Comic Sans MS" pitchFamily="66" charset="0"/>
              </a:rPr>
              <a:t>Ο Ηλίας είχε την επιθυμία να δει από κοντά έναν εξωγήινο! Ήθελε να μάθει πως είναι στην πραγματικότητα …εάν έχει πολλά μάτια, πολλά χέρια, αν φοράει ρούχα, αν είναι δυνατός και πώς είναι το σπίτι του…</a:t>
            </a:r>
            <a:endParaRPr lang="el-GR" sz="1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44824"/>
            <a:ext cx="8280920" cy="4680520"/>
          </a:xfrm>
        </p:spPr>
      </p:pic>
    </p:spTree>
    <p:extLst>
      <p:ext uri="{BB962C8B-B14F-4D97-AF65-F5344CB8AC3E}">
        <p14:creationId xmlns:p14="http://schemas.microsoft.com/office/powerpoint/2010/main" val="621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764704"/>
            <a:ext cx="7024744" cy="889168"/>
          </a:xfrm>
        </p:spPr>
        <p:txBody>
          <a:bodyPr>
            <a:normAutofit fontScale="90000"/>
          </a:bodyPr>
          <a:lstStyle/>
          <a:p>
            <a:pPr algn="just"/>
            <a:r>
              <a:rPr lang="el-GR" sz="1800" dirty="0" smtClean="0">
                <a:solidFill>
                  <a:schemeClr val="tx1"/>
                </a:solidFill>
                <a:latin typeface="Comic Sans MS" pitchFamily="66" charset="0"/>
              </a:rPr>
              <a:t> Η Καίτη και η Δανάη, ήθελαν να πάνε στο βυθό της θάλασσας! Να μαζέψουν τα πιο όμορφα κοχύλια, για να τα φτιάξει η μία κολιέ και η άλλη να στολίσει το δωμάτιό της…</a:t>
            </a:r>
            <a:endParaRPr lang="el-GR" sz="1800" dirty="0">
              <a:solidFill>
                <a:schemeClr val="tx1"/>
              </a:solidFill>
              <a:latin typeface="Comic Sans MS" pitchFamily="66" charset="0"/>
            </a:endParaRPr>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772816"/>
            <a:ext cx="8208912" cy="4752528"/>
          </a:xfrm>
        </p:spPr>
      </p:pic>
    </p:spTree>
    <p:extLst>
      <p:ext uri="{BB962C8B-B14F-4D97-AF65-F5344CB8AC3E}">
        <p14:creationId xmlns:p14="http://schemas.microsoft.com/office/powerpoint/2010/main" val="3449918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1143000"/>
          </a:xfrm>
        </p:spPr>
        <p:txBody>
          <a:bodyPr>
            <a:normAutofit fontScale="90000"/>
          </a:bodyPr>
          <a:lstStyle/>
          <a:p>
            <a:pPr algn="just"/>
            <a:r>
              <a:rPr lang="el-GR" sz="1800" dirty="0" smtClean="0">
                <a:solidFill>
                  <a:schemeClr val="tx1"/>
                </a:solidFill>
                <a:latin typeface="Comic Sans MS" pitchFamily="66" charset="0"/>
              </a:rPr>
              <a:t> Ο Γιώργος με το Δημήτρη, είχαν την επιθυμία να βρεθούν στον κόσμο που μένει ο αγαπημένος τους ήρωας… ο ΜΠΟΜΠ ΣΦΟΥΓΓΑΡΑΚΗΣ! Να γνωρίσουν, να παίξουν με τους φίλους του και να φάνε τα ‘’ΚΑΒΟΥΡΟΠΑΤΙ’’,</a:t>
            </a:r>
            <a:r>
              <a:rPr lang="el-GR" sz="1800" b="1" dirty="0" smtClean="0">
                <a:solidFill>
                  <a:schemeClr val="tx1"/>
                </a:solidFill>
                <a:latin typeface="Comic Sans MS" pitchFamily="66" charset="0"/>
              </a:rPr>
              <a:t> </a:t>
            </a:r>
            <a:r>
              <a:rPr lang="el-GR" sz="1800" dirty="0" smtClean="0">
                <a:solidFill>
                  <a:schemeClr val="tx1"/>
                </a:solidFill>
                <a:latin typeface="Comic Sans MS" pitchFamily="66" charset="0"/>
              </a:rPr>
              <a:t>για να μάθουν επιτέλους , τι γεύση έχουν…</a:t>
            </a:r>
            <a:endParaRPr lang="el-GR" sz="1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916832"/>
            <a:ext cx="8280920" cy="4608512"/>
          </a:xfrm>
        </p:spPr>
      </p:pic>
    </p:spTree>
    <p:extLst>
      <p:ext uri="{BB962C8B-B14F-4D97-AF65-F5344CB8AC3E}">
        <p14:creationId xmlns:p14="http://schemas.microsoft.com/office/powerpoint/2010/main" val="1448653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548680"/>
            <a:ext cx="7024744" cy="1008112"/>
          </a:xfrm>
        </p:spPr>
        <p:txBody>
          <a:bodyPr>
            <a:normAutofit fontScale="90000"/>
          </a:bodyPr>
          <a:lstStyle/>
          <a:p>
            <a:pPr algn="just"/>
            <a:r>
              <a:rPr lang="el-GR" sz="1800" dirty="0" smtClean="0">
                <a:solidFill>
                  <a:schemeClr val="tx1"/>
                </a:solidFill>
                <a:latin typeface="Comic Sans MS" pitchFamily="66" charset="0"/>
              </a:rPr>
              <a:t>Ο Αλέξανδρος με το Μάξιμο, ήθελαν να πάνε στην αληθινή (όπως είπαν) χώρα των </a:t>
            </a:r>
            <a:r>
              <a:rPr lang="en-GB" sz="1800" dirty="0" smtClean="0">
                <a:solidFill>
                  <a:schemeClr val="tx1"/>
                </a:solidFill>
                <a:latin typeface="Comic Sans MS" pitchFamily="66" charset="0"/>
              </a:rPr>
              <a:t>PLAYMOBIL </a:t>
            </a:r>
            <a:r>
              <a:rPr lang="el-GR" sz="1800" dirty="0" smtClean="0">
                <a:solidFill>
                  <a:schemeClr val="tx1"/>
                </a:solidFill>
                <a:latin typeface="Comic Sans MS" pitchFamily="66" charset="0"/>
              </a:rPr>
              <a:t>!</a:t>
            </a:r>
            <a:r>
              <a:rPr lang="en-GB" sz="1800" dirty="0" smtClean="0">
                <a:solidFill>
                  <a:schemeClr val="tx1"/>
                </a:solidFill>
                <a:latin typeface="Comic Sans MS" pitchFamily="66" charset="0"/>
              </a:rPr>
              <a:t> </a:t>
            </a:r>
            <a:r>
              <a:rPr lang="el-GR" sz="1800" dirty="0" smtClean="0">
                <a:solidFill>
                  <a:schemeClr val="tx1"/>
                </a:solidFill>
                <a:latin typeface="Comic Sans MS" pitchFamily="66" charset="0"/>
              </a:rPr>
              <a:t>Να δουν από κοντά όλους τους αγαπημένους τους ήρωες, (αλλά στην πραγματική τους μορφή ) και να γίνουν για πάντα φίλοι… </a:t>
            </a:r>
            <a:endParaRPr lang="el-GR" sz="1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772816"/>
            <a:ext cx="8280920" cy="4752528"/>
          </a:xfrm>
        </p:spPr>
      </p:pic>
    </p:spTree>
    <p:extLst>
      <p:ext uri="{BB962C8B-B14F-4D97-AF65-F5344CB8AC3E}">
        <p14:creationId xmlns:p14="http://schemas.microsoft.com/office/powerpoint/2010/main" val="10995139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92696"/>
            <a:ext cx="7024744" cy="864096"/>
          </a:xfrm>
        </p:spPr>
        <p:txBody>
          <a:bodyPr>
            <a:normAutofit fontScale="90000"/>
          </a:bodyPr>
          <a:lstStyle/>
          <a:p>
            <a:pPr algn="just"/>
            <a:r>
              <a:rPr lang="el-GR" sz="1800" dirty="0" smtClean="0">
                <a:solidFill>
                  <a:schemeClr val="tx1"/>
                </a:solidFill>
                <a:latin typeface="Comic Sans MS" pitchFamily="66" charset="0"/>
              </a:rPr>
              <a:t>Η Σοφία, ήθελε να πάει στο νησί του ουράνιου τόξου! Να ανέβει πάνω σε όλα τα χρώματα, να κάνει τσουλήθρα και να κολυμπήσει στα πολύχρωμα νερά…</a:t>
            </a:r>
            <a:endParaRPr lang="el-GR" sz="1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628800"/>
            <a:ext cx="8280920" cy="4896544"/>
          </a:xfrm>
        </p:spPr>
      </p:pic>
    </p:spTree>
    <p:extLst>
      <p:ext uri="{BB962C8B-B14F-4D97-AF65-F5344CB8AC3E}">
        <p14:creationId xmlns:p14="http://schemas.microsoft.com/office/powerpoint/2010/main" val="1489016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04664"/>
            <a:ext cx="7024744" cy="936104"/>
          </a:xfrm>
        </p:spPr>
        <p:txBody>
          <a:bodyPr>
            <a:normAutofit/>
          </a:bodyPr>
          <a:lstStyle/>
          <a:p>
            <a:pPr algn="just"/>
            <a:r>
              <a:rPr lang="el-GR" sz="1600" dirty="0" smtClean="0">
                <a:solidFill>
                  <a:schemeClr val="tx1"/>
                </a:solidFill>
                <a:latin typeface="Comic Sans MS" pitchFamily="66" charset="0"/>
              </a:rPr>
              <a:t>Ο Γρηγόρης, είχε την επιθυμία να φτάσει στο μεγαλύτερο Ηφαίστειο του κόσμου! Να δει τη φλόγα, τη δύναμη της φωτιάς και να γίνει σούπερ ήρωας!</a:t>
            </a:r>
            <a:endParaRPr lang="el-GR" sz="16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556792"/>
            <a:ext cx="8280920" cy="4968552"/>
          </a:xfrm>
        </p:spPr>
      </p:pic>
    </p:spTree>
    <p:extLst>
      <p:ext uri="{BB962C8B-B14F-4D97-AF65-F5344CB8AC3E}">
        <p14:creationId xmlns:p14="http://schemas.microsoft.com/office/powerpoint/2010/main" val="2735111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836712"/>
            <a:ext cx="7024744" cy="745152"/>
          </a:xfrm>
        </p:spPr>
        <p:txBody>
          <a:bodyPr>
            <a:normAutofit fontScale="90000"/>
          </a:bodyPr>
          <a:lstStyle/>
          <a:p>
            <a:pPr algn="just"/>
            <a:r>
              <a:rPr lang="el-GR" sz="1800" dirty="0" smtClean="0">
                <a:solidFill>
                  <a:schemeClr val="tx1"/>
                </a:solidFill>
                <a:latin typeface="Comic Sans MS" pitchFamily="66" charset="0"/>
              </a:rPr>
              <a:t>Η Αλίκη με την Ελπίδα, ήθελαν να πάνε στα ΛΟΥΝΑ ΠΑΡΚ όλου του κόσμου! Να παίζουν όλη μέρα, να κάνουν φίλους από άλλες χώρες και να τρώνε όλοι μαζί μαλλί της γριάς…</a:t>
            </a:r>
            <a:endParaRPr lang="el-GR" sz="1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628800"/>
            <a:ext cx="8208912" cy="4896544"/>
          </a:xfrm>
        </p:spPr>
      </p:pic>
    </p:spTree>
    <p:extLst>
      <p:ext uri="{BB962C8B-B14F-4D97-AF65-F5344CB8AC3E}">
        <p14:creationId xmlns:p14="http://schemas.microsoft.com/office/powerpoint/2010/main" val="724173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4734630" y="908720"/>
            <a:ext cx="3300573" cy="4743929"/>
          </a:xfrm>
        </p:spPr>
        <p:txBody>
          <a:bodyPr/>
          <a:lstStyle/>
          <a:p>
            <a:r>
              <a:rPr lang="el-GR" dirty="0"/>
              <a:t> Όταν και ο τελευταίος μικρός ταξιδιώτης έφτασε στον προορισμό του, μία λάμψη κρύφτηκε στον πίνακα και το παιδάκι είχε πάλι στην αγκαλιά του το περιστέρι!</a:t>
            </a:r>
          </a:p>
          <a:p>
            <a:r>
              <a:rPr lang="el-GR" dirty="0"/>
              <a:t>  Ένα περιστέρι που για λίγα λεπτά ,χάρισε το όνειρο στις σκέψεις των μικρών παιδιών!</a:t>
            </a:r>
          </a:p>
          <a:p>
            <a:r>
              <a:rPr lang="el-GR" dirty="0"/>
              <a:t>  Τα μαγικά του φτερά θα έμεναν εκεί, ζωγραφισμένα στον πίνακα ,δίνοντας μία υπόσχεση…</a:t>
            </a:r>
          </a:p>
          <a:p>
            <a:r>
              <a:rPr lang="el-GR" dirty="0"/>
              <a:t> </a:t>
            </a:r>
          </a:p>
          <a:p>
            <a:r>
              <a:rPr lang="el-GR" b="1" i="1" dirty="0"/>
              <a:t>’’κάθε φορά που θα κλείνεις τα μάτια σου, θα σε ταξιδεύω …όπου ορίζει η καρδιά σου’’</a:t>
            </a:r>
            <a:endParaRPr lang="el-GR" dirty="0"/>
          </a:p>
        </p:txBody>
      </p:sp>
      <p:pic>
        <p:nvPicPr>
          <p:cNvPr id="3" name="Θέση εικόνας 2"/>
          <p:cNvPicPr>
            <a:picLocks noGrp="1" noChangeAspect="1"/>
          </p:cNvPicPr>
          <p:nvPr>
            <p:ph type="pic" idx="1"/>
          </p:nvPr>
        </p:nvPicPr>
        <p:blipFill>
          <a:blip r:embed="rId2">
            <a:extLst>
              <a:ext uri="{28A0092B-C50C-407E-A947-70E740481C1C}">
                <a14:useLocalDpi xmlns:a14="http://schemas.microsoft.com/office/drawing/2010/main" val="0"/>
              </a:ext>
            </a:extLst>
          </a:blip>
          <a:srcRect l="5174" r="5174"/>
          <a:stretch>
            <a:fillRect/>
          </a:stretch>
        </p:blipFill>
        <p:spPr/>
      </p:pic>
    </p:spTree>
    <p:extLst>
      <p:ext uri="{BB962C8B-B14F-4D97-AF65-F5344CB8AC3E}">
        <p14:creationId xmlns:p14="http://schemas.microsoft.com/office/powerpoint/2010/main" val="314041537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504056"/>
          </a:xfrm>
        </p:spPr>
        <p:txBody>
          <a:bodyPr>
            <a:noAutofit/>
          </a:bodyPr>
          <a:lstStyle/>
          <a:p>
            <a:pPr algn="just"/>
            <a:r>
              <a:rPr lang="el-GR" sz="2800" dirty="0">
                <a:latin typeface="Comic Sans MS" pitchFamily="66" charset="0"/>
              </a:rPr>
              <a:t> </a:t>
            </a:r>
            <a:r>
              <a:rPr lang="el-GR" sz="2800" dirty="0" smtClean="0">
                <a:latin typeface="Comic Sans MS" pitchFamily="66" charset="0"/>
              </a:rPr>
              <a:t>                </a:t>
            </a:r>
            <a:r>
              <a:rPr lang="el-GR" sz="2800" dirty="0" smtClean="0">
                <a:solidFill>
                  <a:schemeClr val="tx1"/>
                </a:solidFill>
                <a:latin typeface="Comic Sans MS" pitchFamily="66" charset="0"/>
              </a:rPr>
              <a:t>Σας ευχαριστούμε!!!</a:t>
            </a:r>
            <a:endParaRPr lang="el-GR" sz="2800" dirty="0">
              <a:solidFill>
                <a:schemeClr val="tx1"/>
              </a:solidFill>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8064896" cy="5256584"/>
          </a:xfrm>
        </p:spPr>
      </p:pic>
    </p:spTree>
    <p:extLst>
      <p:ext uri="{BB962C8B-B14F-4D97-AF65-F5344CB8AC3E}">
        <p14:creationId xmlns:p14="http://schemas.microsoft.com/office/powerpoint/2010/main" val="253922710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48680"/>
            <a:ext cx="3600400" cy="5760640"/>
          </a:xfrm>
        </p:spPr>
      </p:pic>
      <p:sp>
        <p:nvSpPr>
          <p:cNvPr id="15" name="TextBox 14"/>
          <p:cNvSpPr txBox="1"/>
          <p:nvPr/>
        </p:nvSpPr>
        <p:spPr>
          <a:xfrm>
            <a:off x="4824478" y="620688"/>
            <a:ext cx="3024336" cy="5201424"/>
          </a:xfrm>
          <a:prstGeom prst="rect">
            <a:avLst/>
          </a:prstGeom>
          <a:noFill/>
        </p:spPr>
        <p:txBody>
          <a:bodyPr wrap="square" rtlCol="0">
            <a:spAutoFit/>
          </a:bodyPr>
          <a:lstStyle/>
          <a:p>
            <a:endParaRPr lang="el-GR" sz="1600" b="1" dirty="0" smtClean="0">
              <a:latin typeface="Comic Sans MS" pitchFamily="66" charset="0"/>
            </a:endParaRPr>
          </a:p>
          <a:p>
            <a:r>
              <a:rPr lang="el-GR" sz="1600" b="1" dirty="0" smtClean="0">
                <a:latin typeface="Comic Sans MS" pitchFamily="66" charset="0"/>
              </a:rPr>
              <a:t>ΜΕ ΑΦΟΡΜΗ ΤΟΝ ΠΙΝΑΚΑ ΠΡΟΣΕΓΓΙΣΑΜΕ ΤΑ ΕΞΗΣ:</a:t>
            </a:r>
            <a:endParaRPr lang="el-GR" sz="1600" dirty="0" smtClean="0">
              <a:latin typeface="Comic Sans MS" pitchFamily="66" charset="0"/>
            </a:endParaRPr>
          </a:p>
          <a:p>
            <a:endParaRPr lang="el-GR" sz="16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ΣΥΝΑΙΣΘΗΜΑΤΙΚΗ ΝΟΗΜΟΣΥΝΗ</a:t>
            </a:r>
          </a:p>
          <a:p>
            <a:pPr marL="285750" indent="-285750">
              <a:buFont typeface="Arial" pitchFamily="34" charset="0"/>
              <a:buChar char="•"/>
            </a:pPr>
            <a:endParaRPr lang="el-GR" sz="1400" dirty="0">
              <a:latin typeface="Comic Sans MS" pitchFamily="66" charset="0"/>
            </a:endParaRPr>
          </a:p>
          <a:p>
            <a:pPr marL="285750" indent="-285750">
              <a:buFont typeface="Arial" pitchFamily="34" charset="0"/>
              <a:buChar char="•"/>
            </a:pPr>
            <a:r>
              <a:rPr lang="el-GR" sz="1400" dirty="0" smtClean="0">
                <a:latin typeface="Comic Sans MS" pitchFamily="66" charset="0"/>
              </a:rPr>
              <a:t>ΦΥΣΙΚΕΣ ΕΠΙΣΤΗΜΕΣ</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ΓΛΩΣΣΙΚΗ ΚΑΛΛΙΕΡΓΕΙΑ</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ΜΟΥΣΙΚΗ ΑΓΩΓΗ</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ΝΟΗΤΙΚΕΣ ΈΝΝΟΙΕΣ</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ΑΙΣΘΗΤΙΚΗ ΑΓΩΓΗ</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ΠΡΟΜΑΘΗΜΑΤΙΚΑ</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ΨΥΧΟΚΙΝΗΤΙΚΗ ΑΓΩΓΗ</a:t>
            </a:r>
          </a:p>
          <a:p>
            <a:pPr marL="285750" indent="-285750">
              <a:buFont typeface="Arial" pitchFamily="34" charset="0"/>
              <a:buChar char="•"/>
            </a:pPr>
            <a:endParaRPr lang="el-GR" sz="1400" dirty="0" smtClean="0">
              <a:latin typeface="Comic Sans MS" pitchFamily="66" charset="0"/>
            </a:endParaRPr>
          </a:p>
          <a:p>
            <a:pPr marL="285750" indent="-285750">
              <a:buFont typeface="Arial" pitchFamily="34" charset="0"/>
              <a:buChar char="•"/>
            </a:pPr>
            <a:r>
              <a:rPr lang="el-GR" sz="1400" dirty="0" smtClean="0">
                <a:latin typeface="Comic Sans MS" pitchFamily="66" charset="0"/>
              </a:rPr>
              <a:t>ΔΡΑΜΑΤΙΚΗ ΤΕΧΝΗ</a:t>
            </a:r>
          </a:p>
          <a:p>
            <a:endParaRPr lang="el-GR" sz="1600" dirty="0">
              <a:latin typeface="Comic Sans MS" pitchFamily="66" charset="0"/>
            </a:endParaRPr>
          </a:p>
        </p:txBody>
      </p:sp>
    </p:spTree>
    <p:extLst>
      <p:ext uri="{BB962C8B-B14F-4D97-AF65-F5344CB8AC3E}">
        <p14:creationId xmlns:p14="http://schemas.microsoft.com/office/powerpoint/2010/main" val="98294252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908720"/>
            <a:ext cx="7024744" cy="1143000"/>
          </a:xfrm>
          <a:solidFill>
            <a:schemeClr val="bg2">
              <a:lumMod val="60000"/>
              <a:lumOff val="40000"/>
            </a:schemeClr>
          </a:solidFill>
        </p:spPr>
        <p:txBody>
          <a:bodyPr>
            <a:normAutofit/>
          </a:bodyPr>
          <a:lstStyle/>
          <a:p>
            <a:pPr algn="just"/>
            <a:r>
              <a:rPr lang="el-GR" sz="1600" b="1" dirty="0" smtClean="0">
                <a:solidFill>
                  <a:schemeClr val="tx1"/>
                </a:solidFill>
                <a:latin typeface="Comic Sans MS" pitchFamily="66" charset="0"/>
              </a:rPr>
              <a:t>ΟΙ ΒΑΣΙΚΟΙ ΣΤΟΧΟΙ ΜΕΣΑ ΑΠΟ ΤΗΝ ΠΑΡΑΤΗΡΗΣΗ ΤΟΥ ΠΙΝΑΚΑ ΚΑΙ ΤΗΝ ΥΛΟΠΟΙΗΣΗ ΤΩΝ ΔΡΑΣΤΗΡΙΟΤΗΤΩΝ ΗΤΑΝ ΟΙ ΕΞΗΣ: </a:t>
            </a:r>
            <a:endParaRPr lang="el-GR" sz="1600" b="1" dirty="0">
              <a:solidFill>
                <a:schemeClr val="tx1"/>
              </a:solidFill>
              <a:latin typeface="Comic Sans MS" pitchFamily="66" charset="0"/>
            </a:endParaRPr>
          </a:p>
        </p:txBody>
      </p:sp>
      <p:sp>
        <p:nvSpPr>
          <p:cNvPr id="3" name="Θέση περιεχομένου 2"/>
          <p:cNvSpPr>
            <a:spLocks noGrp="1"/>
          </p:cNvSpPr>
          <p:nvPr>
            <p:ph idx="1"/>
          </p:nvPr>
        </p:nvSpPr>
        <p:spPr/>
        <p:txBody>
          <a:bodyPr>
            <a:normAutofit/>
          </a:bodyPr>
          <a:lstStyle/>
          <a:p>
            <a:pPr algn="just"/>
            <a:r>
              <a:rPr lang="el-GR" sz="1600" dirty="0" smtClean="0">
                <a:solidFill>
                  <a:schemeClr val="tx1"/>
                </a:solidFill>
                <a:latin typeface="Comic Sans MS" pitchFamily="66" charset="0"/>
              </a:rPr>
              <a:t>Να προσεγγίσουμε τον πίνακα πέρα από τα γνωστά μηνύματα που προβάλλει, όπως είναι η ελευθερία, η ειρήνη!</a:t>
            </a:r>
          </a:p>
          <a:p>
            <a:pPr marL="68580" indent="0" algn="just">
              <a:buNone/>
            </a:pPr>
            <a:endParaRPr lang="el-GR" sz="1600" dirty="0" smtClean="0">
              <a:solidFill>
                <a:schemeClr val="tx1"/>
              </a:solidFill>
              <a:latin typeface="Comic Sans MS" pitchFamily="66" charset="0"/>
            </a:endParaRPr>
          </a:p>
          <a:p>
            <a:pPr algn="just"/>
            <a:r>
              <a:rPr lang="el-GR" sz="1600" dirty="0" smtClean="0">
                <a:solidFill>
                  <a:schemeClr val="tx1"/>
                </a:solidFill>
                <a:latin typeface="Comic Sans MS" pitchFamily="66" charset="0"/>
              </a:rPr>
              <a:t>Να μάθουμε τα παιδιά να παρατηρούν, να σκέφτονται και να αναλύουν έναν πίνακα, χωρίς να περιορίζεται η σκέψη τους σε αυτό που θεωρούν πάντα γνωστό και δεδομένο!</a:t>
            </a:r>
          </a:p>
          <a:p>
            <a:pPr marL="68580" indent="0" algn="just">
              <a:buNone/>
            </a:pPr>
            <a:endParaRPr lang="el-GR" sz="1600" dirty="0" smtClean="0">
              <a:solidFill>
                <a:schemeClr val="tx1"/>
              </a:solidFill>
              <a:latin typeface="Comic Sans MS" pitchFamily="66" charset="0"/>
            </a:endParaRPr>
          </a:p>
          <a:p>
            <a:pPr algn="just"/>
            <a:r>
              <a:rPr lang="el-GR" sz="1600" dirty="0" smtClean="0">
                <a:solidFill>
                  <a:schemeClr val="tx1"/>
                </a:solidFill>
                <a:latin typeface="Comic Sans MS" pitchFamily="66" charset="0"/>
              </a:rPr>
              <a:t>Να τους διδάξουμε ένα βαθύτερο νόημα ζωής:</a:t>
            </a:r>
          </a:p>
          <a:p>
            <a:pPr marL="68580" indent="0" algn="just">
              <a:buNone/>
            </a:pPr>
            <a:r>
              <a:rPr lang="el-GR" sz="1600" b="1" dirty="0" smtClean="0">
                <a:solidFill>
                  <a:schemeClr val="tx1"/>
                </a:solidFill>
                <a:latin typeface="Comic Sans MS" pitchFamily="66" charset="0"/>
              </a:rPr>
              <a:t>   Οι άνθρωποι, τα συναισθήματα, οι εικόνες, τα πράγματα γύρω    </a:t>
            </a:r>
          </a:p>
          <a:p>
            <a:pPr marL="68580" indent="0" algn="just">
              <a:buNone/>
            </a:pPr>
            <a:r>
              <a:rPr lang="el-GR" sz="1600" b="1" dirty="0">
                <a:solidFill>
                  <a:schemeClr val="tx1"/>
                </a:solidFill>
                <a:latin typeface="Comic Sans MS" pitchFamily="66" charset="0"/>
              </a:rPr>
              <a:t> </a:t>
            </a:r>
            <a:r>
              <a:rPr lang="el-GR" sz="1600" b="1" dirty="0" smtClean="0">
                <a:solidFill>
                  <a:schemeClr val="tx1"/>
                </a:solidFill>
                <a:latin typeface="Comic Sans MS" pitchFamily="66" charset="0"/>
              </a:rPr>
              <a:t>  μας, δεν είναι μόνο αυτό που φαίνονται. Τα πάντα γύρω μας </a:t>
            </a:r>
          </a:p>
          <a:p>
            <a:pPr marL="68580" indent="0" algn="just">
              <a:buNone/>
            </a:pPr>
            <a:r>
              <a:rPr lang="el-GR" sz="1600" b="1" dirty="0">
                <a:solidFill>
                  <a:schemeClr val="tx1"/>
                </a:solidFill>
                <a:latin typeface="Comic Sans MS" pitchFamily="66" charset="0"/>
              </a:rPr>
              <a:t> </a:t>
            </a:r>
            <a:r>
              <a:rPr lang="el-GR" sz="1600" b="1" dirty="0" smtClean="0">
                <a:solidFill>
                  <a:schemeClr val="tx1"/>
                </a:solidFill>
                <a:latin typeface="Comic Sans MS" pitchFamily="66" charset="0"/>
              </a:rPr>
              <a:t>  έχουν βάθος, έχουν πολύπλευρες μορφές, αρκεί να έχουμε </a:t>
            </a:r>
          </a:p>
          <a:p>
            <a:pPr marL="68580" indent="0" algn="just">
              <a:buNone/>
            </a:pPr>
            <a:r>
              <a:rPr lang="el-GR" sz="1600" b="1" dirty="0">
                <a:solidFill>
                  <a:schemeClr val="tx1"/>
                </a:solidFill>
                <a:latin typeface="Comic Sans MS" pitchFamily="66" charset="0"/>
              </a:rPr>
              <a:t> </a:t>
            </a:r>
            <a:r>
              <a:rPr lang="el-GR" sz="1600" b="1" dirty="0" smtClean="0">
                <a:solidFill>
                  <a:schemeClr val="tx1"/>
                </a:solidFill>
                <a:latin typeface="Comic Sans MS" pitchFamily="66" charset="0"/>
              </a:rPr>
              <a:t>  ανοιχτή σκέψη να τα ανακαλύψουμε!    </a:t>
            </a:r>
          </a:p>
        </p:txBody>
      </p:sp>
    </p:spTree>
    <p:extLst>
      <p:ext uri="{BB962C8B-B14F-4D97-AF65-F5344CB8AC3E}">
        <p14:creationId xmlns:p14="http://schemas.microsoft.com/office/powerpoint/2010/main" val="417194627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76672"/>
            <a:ext cx="7024744" cy="1143000"/>
          </a:xfrm>
        </p:spPr>
        <p:txBody>
          <a:bodyPr>
            <a:normAutofit/>
          </a:bodyPr>
          <a:lstStyle/>
          <a:p>
            <a:pPr algn="just"/>
            <a:r>
              <a:rPr lang="el-GR" sz="1600" b="1" dirty="0" smtClean="0">
                <a:solidFill>
                  <a:schemeClr val="tx1"/>
                </a:solidFill>
                <a:latin typeface="Comic Sans MS" pitchFamily="66" charset="0"/>
              </a:rPr>
              <a:t/>
            </a:r>
            <a:br>
              <a:rPr lang="el-GR" sz="1600" b="1" dirty="0" smtClean="0">
                <a:solidFill>
                  <a:schemeClr val="tx1"/>
                </a:solidFill>
                <a:latin typeface="Comic Sans MS" pitchFamily="66" charset="0"/>
              </a:rPr>
            </a:br>
            <a:r>
              <a:rPr lang="el-GR" sz="1600" dirty="0" smtClean="0">
                <a:solidFill>
                  <a:schemeClr val="tx1"/>
                </a:solidFill>
                <a:latin typeface="Comic Sans MS" pitchFamily="66" charset="0"/>
              </a:rPr>
              <a:t>Στο πλαίσιο των </a:t>
            </a:r>
            <a:r>
              <a:rPr lang="el-GR" sz="1600" b="1" dirty="0" smtClean="0">
                <a:solidFill>
                  <a:schemeClr val="tx1"/>
                </a:solidFill>
                <a:latin typeface="Comic Sans MS" pitchFamily="66" charset="0"/>
              </a:rPr>
              <a:t>προμαθηματικών </a:t>
            </a:r>
            <a:r>
              <a:rPr lang="el-GR" sz="1600" dirty="0" smtClean="0">
                <a:solidFill>
                  <a:schemeClr val="tx1"/>
                </a:solidFill>
                <a:latin typeface="Comic Sans MS" pitchFamily="66" charset="0"/>
              </a:rPr>
              <a:t>και της </a:t>
            </a:r>
            <a:r>
              <a:rPr lang="el-GR" sz="1600" b="1" dirty="0" smtClean="0">
                <a:solidFill>
                  <a:schemeClr val="tx1"/>
                </a:solidFill>
                <a:latin typeface="Comic Sans MS" pitchFamily="66" charset="0"/>
              </a:rPr>
              <a:t>αισθητικής αγωγής</a:t>
            </a:r>
            <a:r>
              <a:rPr lang="el-GR" sz="1600" dirty="0" smtClean="0">
                <a:solidFill>
                  <a:schemeClr val="tx1"/>
                </a:solidFill>
                <a:latin typeface="Comic Sans MS" pitchFamily="66" charset="0"/>
              </a:rPr>
              <a:t>, τα παιδιά παρατήρησαν ότι ο κυρίαρχος αριθμός στον πίνακα είναι το ένα.</a:t>
            </a:r>
            <a:br>
              <a:rPr lang="el-GR" sz="1600" dirty="0" smtClean="0">
                <a:solidFill>
                  <a:schemeClr val="tx1"/>
                </a:solidFill>
                <a:latin typeface="Comic Sans MS" pitchFamily="66" charset="0"/>
              </a:rPr>
            </a:br>
            <a:r>
              <a:rPr lang="el-GR" sz="1600" dirty="0" smtClean="0">
                <a:solidFill>
                  <a:schemeClr val="tx1"/>
                </a:solidFill>
                <a:latin typeface="Comic Sans MS" pitchFamily="66" charset="0"/>
              </a:rPr>
              <a:t>                               </a:t>
            </a:r>
            <a:r>
              <a:rPr lang="el-GR" sz="1600" b="1" dirty="0" smtClean="0">
                <a:solidFill>
                  <a:schemeClr val="tx1"/>
                </a:solidFill>
                <a:latin typeface="Comic Sans MS" pitchFamily="66" charset="0"/>
              </a:rPr>
              <a:t>1 παιδί – 1 περιστέρι – 1 τόπι.</a:t>
            </a:r>
            <a:endParaRPr lang="el-GR" sz="1600" b="1" dirty="0">
              <a:solidFill>
                <a:schemeClr val="tx1"/>
              </a:solidFill>
              <a:latin typeface="Comic Sans MS"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788024" y="1772816"/>
            <a:ext cx="3916709" cy="4752528"/>
          </a:xfrm>
        </p:spPr>
      </p:pic>
      <p:pic>
        <p:nvPicPr>
          <p:cNvPr id="6" name="Θέση περιεχομένου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7544" y="1772816"/>
            <a:ext cx="4176464" cy="4752528"/>
          </a:xfrm>
        </p:spPr>
      </p:pic>
    </p:spTree>
    <p:extLst>
      <p:ext uri="{BB962C8B-B14F-4D97-AF65-F5344CB8AC3E}">
        <p14:creationId xmlns:p14="http://schemas.microsoft.com/office/powerpoint/2010/main" val="10674784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692696"/>
            <a:ext cx="7024744" cy="1143000"/>
          </a:xfrm>
        </p:spPr>
        <p:txBody>
          <a:bodyPr>
            <a:noAutofit/>
          </a:bodyPr>
          <a:lstStyle/>
          <a:p>
            <a:r>
              <a:rPr lang="el-GR" sz="1600" dirty="0" smtClean="0">
                <a:solidFill>
                  <a:schemeClr val="tx1"/>
                </a:solidFill>
                <a:latin typeface="Comic Sans MS" pitchFamily="66" charset="0"/>
              </a:rPr>
              <a:t>   </a:t>
            </a:r>
            <a:r>
              <a:rPr lang="el-GR" sz="1600" b="1" dirty="0" smtClean="0">
                <a:solidFill>
                  <a:schemeClr val="tx1"/>
                </a:solidFill>
                <a:latin typeface="Comic Sans MS" pitchFamily="66" charset="0"/>
              </a:rPr>
              <a:t>Σε φύλλο εργασίας</a:t>
            </a:r>
            <a:r>
              <a:rPr lang="el-GR" sz="1600" dirty="0" smtClean="0">
                <a:solidFill>
                  <a:schemeClr val="tx1"/>
                </a:solidFill>
                <a:latin typeface="Comic Sans MS" pitchFamily="66" charset="0"/>
              </a:rPr>
              <a:t>:</a:t>
            </a:r>
            <a:br>
              <a:rPr lang="el-GR" sz="1600" dirty="0" smtClean="0">
                <a:solidFill>
                  <a:schemeClr val="tx1"/>
                </a:solidFill>
                <a:latin typeface="Comic Sans MS" pitchFamily="66" charset="0"/>
              </a:rPr>
            </a:br>
            <a:r>
              <a:rPr lang="el-GR" sz="1600" dirty="0" smtClean="0">
                <a:solidFill>
                  <a:schemeClr val="tx1"/>
                </a:solidFill>
                <a:latin typeface="Comic Sans MS" pitchFamily="66" charset="0"/>
              </a:rPr>
              <a:t> - Κόλλησαν τις αντίστοιχες εικόνες από χαρτόνι.</a:t>
            </a:r>
            <a:br>
              <a:rPr lang="el-GR" sz="1600" dirty="0" smtClean="0">
                <a:solidFill>
                  <a:schemeClr val="tx1"/>
                </a:solidFill>
                <a:latin typeface="Comic Sans MS" pitchFamily="66" charset="0"/>
              </a:rPr>
            </a:br>
            <a:r>
              <a:rPr lang="el-GR" sz="1600" dirty="0" smtClean="0">
                <a:solidFill>
                  <a:schemeClr val="tx1"/>
                </a:solidFill>
                <a:latin typeface="Comic Sans MS" pitchFamily="66" charset="0"/>
              </a:rPr>
              <a:t> - Σχεδίασαν τα χαρακτηριστικά του προσώπου, στο κοριτσάκι.</a:t>
            </a:r>
            <a:br>
              <a:rPr lang="el-GR" sz="1600" dirty="0" smtClean="0">
                <a:solidFill>
                  <a:schemeClr val="tx1"/>
                </a:solidFill>
                <a:latin typeface="Comic Sans MS" pitchFamily="66" charset="0"/>
              </a:rPr>
            </a:br>
            <a:r>
              <a:rPr lang="el-GR" sz="1600" dirty="0" smtClean="0">
                <a:solidFill>
                  <a:schemeClr val="tx1"/>
                </a:solidFill>
                <a:latin typeface="Comic Sans MS" pitchFamily="66" charset="0"/>
              </a:rPr>
              <a:t> - Σχημάτισαν τον αριθμό, με μπαλάκια από γκοφρέ χαρτί, εξασκώντας τη        </a:t>
            </a:r>
            <a:br>
              <a:rPr lang="el-GR" sz="1600" dirty="0" smtClean="0">
                <a:solidFill>
                  <a:schemeClr val="tx1"/>
                </a:solidFill>
                <a:latin typeface="Comic Sans MS" pitchFamily="66" charset="0"/>
              </a:rPr>
            </a:br>
            <a:r>
              <a:rPr lang="el-GR" sz="1600" dirty="0">
                <a:solidFill>
                  <a:schemeClr val="tx1"/>
                </a:solidFill>
                <a:latin typeface="Comic Sans MS" pitchFamily="66" charset="0"/>
              </a:rPr>
              <a:t> </a:t>
            </a:r>
            <a:r>
              <a:rPr lang="el-GR" sz="1600" dirty="0" smtClean="0">
                <a:solidFill>
                  <a:schemeClr val="tx1"/>
                </a:solidFill>
                <a:latin typeface="Comic Sans MS" pitchFamily="66" charset="0"/>
              </a:rPr>
              <a:t>  λεπτή τους κινητικότητα.  </a:t>
            </a:r>
            <a:endParaRPr lang="el-GR" sz="1600" dirty="0">
              <a:solidFill>
                <a:schemeClr val="tx1"/>
              </a:solidFill>
              <a:latin typeface="Comic Sans MS" pitchFamily="66" charset="0"/>
            </a:endParaRPr>
          </a:p>
        </p:txBody>
      </p:sp>
      <p:pic>
        <p:nvPicPr>
          <p:cNvPr id="6" name="Θέση περιεχομένου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7544" y="1988840"/>
            <a:ext cx="4104456" cy="4536504"/>
          </a:xfrm>
        </p:spPr>
      </p:pic>
      <p:pic>
        <p:nvPicPr>
          <p:cNvPr id="8" name="Θέση περιεχομένου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716016" y="1988840"/>
            <a:ext cx="4032448" cy="4536504"/>
          </a:xfrm>
        </p:spPr>
      </p:pic>
    </p:spTree>
    <p:extLst>
      <p:ext uri="{BB962C8B-B14F-4D97-AF65-F5344CB8AC3E}">
        <p14:creationId xmlns:p14="http://schemas.microsoft.com/office/powerpoint/2010/main" val="352998096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16016" y="1844824"/>
            <a:ext cx="4032448" cy="4680520"/>
          </a:xfrm>
        </p:spPr>
      </p:pic>
      <p:pic>
        <p:nvPicPr>
          <p:cNvPr id="4" name="Θέση περιεχομένου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67544" y="1844824"/>
            <a:ext cx="4104456" cy="4680520"/>
          </a:xfrm>
        </p:spPr>
      </p:pic>
      <p:sp>
        <p:nvSpPr>
          <p:cNvPr id="5" name="TextBox 4"/>
          <p:cNvSpPr txBox="1"/>
          <p:nvPr/>
        </p:nvSpPr>
        <p:spPr>
          <a:xfrm>
            <a:off x="539552" y="707441"/>
            <a:ext cx="8194872" cy="1569660"/>
          </a:xfrm>
          <a:prstGeom prst="rect">
            <a:avLst/>
          </a:prstGeom>
          <a:noFill/>
        </p:spPr>
        <p:txBody>
          <a:bodyPr wrap="none" rtlCol="0">
            <a:spAutoFit/>
          </a:bodyPr>
          <a:lstStyle/>
          <a:p>
            <a:pPr algn="just"/>
            <a:r>
              <a:rPr lang="el-GR" sz="1600" dirty="0" smtClean="0">
                <a:latin typeface="Comic Sans MS" pitchFamily="66" charset="0"/>
              </a:rPr>
              <a:t>Προσεγγίζοντας τη </a:t>
            </a:r>
            <a:r>
              <a:rPr lang="el-GR" sz="1600" b="1" dirty="0" smtClean="0">
                <a:latin typeface="Comic Sans MS" pitchFamily="66" charset="0"/>
              </a:rPr>
              <a:t>συναισθηματική νοημοσύνη</a:t>
            </a:r>
            <a:r>
              <a:rPr lang="el-GR" sz="1600" dirty="0" smtClean="0">
                <a:latin typeface="Comic Sans MS" pitchFamily="66" charset="0"/>
              </a:rPr>
              <a:t>, τη δύναμη των συναισθημάτων:</a:t>
            </a:r>
          </a:p>
          <a:p>
            <a:pPr marL="285750" indent="-285750" algn="just">
              <a:buFont typeface="Arial" pitchFamily="34" charset="0"/>
              <a:buChar char="•"/>
            </a:pPr>
            <a:r>
              <a:rPr lang="el-GR" sz="1600" dirty="0" smtClean="0">
                <a:latin typeface="Comic Sans MS" pitchFamily="66" charset="0"/>
              </a:rPr>
              <a:t>Παρατήρησαν πώς νιώθει το κοριτσάκι! (ευτυχισμένο)</a:t>
            </a:r>
          </a:p>
          <a:p>
            <a:pPr marL="285750" indent="-285750" algn="just">
              <a:buFont typeface="Arial" pitchFamily="34" charset="0"/>
              <a:buChar char="•"/>
            </a:pPr>
            <a:r>
              <a:rPr lang="el-GR" sz="1600" dirty="0" smtClean="0">
                <a:latin typeface="Comic Sans MS" pitchFamily="66" charset="0"/>
              </a:rPr>
              <a:t>Συζητήσαμε τους λόγους που μπορεί να νιώθει έτσι! (π.χ. επειδή έχει το περιστέρι)</a:t>
            </a:r>
          </a:p>
          <a:p>
            <a:pPr marL="285750" indent="-285750" algn="just">
              <a:buFont typeface="Arial" pitchFamily="34" charset="0"/>
              <a:buChar char="•"/>
            </a:pPr>
            <a:r>
              <a:rPr lang="el-GR" sz="1600" dirty="0" smtClean="0">
                <a:latin typeface="Comic Sans MS" pitchFamily="66" charset="0"/>
              </a:rPr>
              <a:t>Διάλεξαν τα αγαπημένα τους αντικείμενα, από το περιβάλλον της τάξης.</a:t>
            </a:r>
          </a:p>
          <a:p>
            <a:pPr marL="285750" indent="-285750" algn="just">
              <a:buFont typeface="Arial" pitchFamily="34" charset="0"/>
              <a:buChar char="•"/>
            </a:pPr>
            <a:endParaRPr lang="el-GR" sz="1600" dirty="0" smtClean="0">
              <a:latin typeface="Comic Sans MS" pitchFamily="66" charset="0"/>
            </a:endParaRPr>
          </a:p>
          <a:p>
            <a:pPr marL="285750" indent="-285750" algn="just">
              <a:buFont typeface="Arial" pitchFamily="34" charset="0"/>
              <a:buChar char="•"/>
            </a:pPr>
            <a:endParaRPr lang="el-GR" sz="1600" dirty="0">
              <a:latin typeface="Comic Sans MS" pitchFamily="66" charset="0"/>
            </a:endParaRPr>
          </a:p>
        </p:txBody>
      </p:sp>
    </p:spTree>
    <p:extLst>
      <p:ext uri="{BB962C8B-B14F-4D97-AF65-F5344CB8AC3E}">
        <p14:creationId xmlns:p14="http://schemas.microsoft.com/office/powerpoint/2010/main" val="414901807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92696"/>
            <a:ext cx="7024744" cy="638944"/>
          </a:xfrm>
        </p:spPr>
        <p:txBody>
          <a:bodyPr>
            <a:normAutofit/>
          </a:bodyPr>
          <a:lstStyle/>
          <a:p>
            <a:pPr marL="285750" indent="-285750" algn="just">
              <a:buFont typeface="Arial" pitchFamily="34" charset="0"/>
              <a:buChar char="•"/>
            </a:pPr>
            <a:r>
              <a:rPr lang="el-GR" sz="1600" dirty="0" smtClean="0">
                <a:solidFill>
                  <a:schemeClr val="tx1"/>
                </a:solidFill>
                <a:latin typeface="Comic Sans MS" pitchFamily="66" charset="0"/>
              </a:rPr>
              <a:t> </a:t>
            </a:r>
            <a:r>
              <a:rPr lang="el-GR" sz="1600" dirty="0">
                <a:solidFill>
                  <a:schemeClr val="tx1"/>
                </a:solidFill>
                <a:latin typeface="Comic Sans MS" pitchFamily="66" charset="0"/>
              </a:rPr>
              <a:t>Τ</a:t>
            </a:r>
            <a:r>
              <a:rPr lang="el-GR" sz="1600" dirty="0" smtClean="0">
                <a:solidFill>
                  <a:schemeClr val="tx1"/>
                </a:solidFill>
                <a:latin typeface="Comic Sans MS" pitchFamily="66" charset="0"/>
              </a:rPr>
              <a:t>α κράτησαν</a:t>
            </a:r>
            <a:r>
              <a:rPr lang="el-GR" sz="1600" dirty="0">
                <a:solidFill>
                  <a:schemeClr val="tx1"/>
                </a:solidFill>
                <a:latin typeface="Comic Sans MS" pitchFamily="66" charset="0"/>
              </a:rPr>
              <a:t> </a:t>
            </a:r>
            <a:r>
              <a:rPr lang="el-GR" sz="1600" dirty="0" smtClean="0">
                <a:solidFill>
                  <a:schemeClr val="tx1"/>
                </a:solidFill>
                <a:latin typeface="Comic Sans MS" pitchFamily="66" charset="0"/>
              </a:rPr>
              <a:t> κοντά τους </a:t>
            </a:r>
            <a:r>
              <a:rPr lang="el-GR" sz="1600" b="1" dirty="0" smtClean="0">
                <a:solidFill>
                  <a:schemeClr val="tx1"/>
                </a:solidFill>
                <a:latin typeface="Comic Sans MS" pitchFamily="66" charset="0"/>
              </a:rPr>
              <a:t>ευτυχισμένα</a:t>
            </a:r>
            <a:r>
              <a:rPr lang="el-GR" sz="1600" dirty="0" smtClean="0">
                <a:solidFill>
                  <a:schemeClr val="tx1"/>
                </a:solidFill>
                <a:latin typeface="Comic Sans MS" pitchFamily="66" charset="0"/>
              </a:rPr>
              <a:t>, όπως κάνει το κοριτσάκι, με το </a:t>
            </a:r>
            <a:br>
              <a:rPr lang="el-GR" sz="1600" dirty="0" smtClean="0">
                <a:solidFill>
                  <a:schemeClr val="tx1"/>
                </a:solidFill>
                <a:latin typeface="Comic Sans MS" pitchFamily="66" charset="0"/>
              </a:rPr>
            </a:br>
            <a:r>
              <a:rPr lang="el-GR" sz="1600" dirty="0">
                <a:solidFill>
                  <a:schemeClr val="tx1"/>
                </a:solidFill>
                <a:latin typeface="Comic Sans MS" pitchFamily="66" charset="0"/>
              </a:rPr>
              <a:t> </a:t>
            </a:r>
            <a:r>
              <a:rPr lang="el-GR" sz="1600" dirty="0" smtClean="0">
                <a:solidFill>
                  <a:schemeClr val="tx1"/>
                </a:solidFill>
                <a:latin typeface="Comic Sans MS" pitchFamily="66" charset="0"/>
              </a:rPr>
              <a:t> περιστέρι!</a:t>
            </a:r>
            <a:endParaRPr lang="el-GR" sz="1600" dirty="0">
              <a:solidFill>
                <a:schemeClr val="tx1"/>
              </a:solidFill>
              <a:latin typeface="Comic Sans MS"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1484784"/>
            <a:ext cx="4032448" cy="5040560"/>
          </a:xfrm>
        </p:spPr>
      </p:pic>
      <p:pic>
        <p:nvPicPr>
          <p:cNvPr id="4" name="Θέση περιεχομένου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1484784"/>
            <a:ext cx="4064024" cy="5034656"/>
          </a:xfrm>
        </p:spPr>
      </p:pic>
    </p:spTree>
    <p:extLst>
      <p:ext uri="{BB962C8B-B14F-4D97-AF65-F5344CB8AC3E}">
        <p14:creationId xmlns:p14="http://schemas.microsoft.com/office/powerpoint/2010/main" val="334657750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2204864"/>
            <a:ext cx="4176464" cy="4320480"/>
          </a:xfrm>
        </p:spPr>
      </p:pic>
      <p:pic>
        <p:nvPicPr>
          <p:cNvPr id="1026" name="Picture 2" descr="C:\Users\ouran\Desktop\ΤΑΞΙΔΙ ΣΤΗ ΓΝΩΣΗ-ΦΩΤΟ\IMG_20210128_092825.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204864"/>
            <a:ext cx="3916709"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9008" y="620688"/>
            <a:ext cx="7209025" cy="2554545"/>
          </a:xfrm>
          <a:prstGeom prst="rect">
            <a:avLst/>
          </a:prstGeom>
          <a:noFill/>
        </p:spPr>
        <p:txBody>
          <a:bodyPr wrap="none" rtlCol="0">
            <a:spAutoFit/>
          </a:bodyPr>
          <a:lstStyle/>
          <a:p>
            <a:pPr algn="just"/>
            <a:r>
              <a:rPr lang="el-GR" sz="1600" dirty="0" smtClean="0">
                <a:latin typeface="Comic Sans MS" pitchFamily="66" charset="0"/>
              </a:rPr>
              <a:t>Συζητώντας για τα </a:t>
            </a:r>
            <a:r>
              <a:rPr lang="el-GR" sz="1600" b="1" dirty="0" smtClean="0">
                <a:latin typeface="Comic Sans MS" pitchFamily="66" charset="0"/>
              </a:rPr>
              <a:t>χρώματα</a:t>
            </a:r>
            <a:r>
              <a:rPr lang="el-GR" sz="1600" dirty="0" smtClean="0">
                <a:latin typeface="Comic Sans MS" pitchFamily="66" charset="0"/>
              </a:rPr>
              <a:t> που υπάρχουν στο τόπι, αναφερθήκαμε σε αυτά </a:t>
            </a:r>
          </a:p>
          <a:p>
            <a:pPr algn="just"/>
            <a:r>
              <a:rPr lang="el-GR" sz="1600" dirty="0">
                <a:latin typeface="Comic Sans MS" pitchFamily="66" charset="0"/>
              </a:rPr>
              <a:t>κ</a:t>
            </a:r>
            <a:r>
              <a:rPr lang="el-GR" sz="1600" dirty="0" smtClean="0">
                <a:latin typeface="Comic Sans MS" pitchFamily="66" charset="0"/>
              </a:rPr>
              <a:t>αι στις μείξεις που μπορούμε να κάνουμε:</a:t>
            </a:r>
          </a:p>
          <a:p>
            <a:pPr marL="285750" indent="-285750" algn="just">
              <a:buFont typeface="Arial" pitchFamily="34" charset="0"/>
              <a:buChar char="•"/>
            </a:pPr>
            <a:r>
              <a:rPr lang="el-GR" sz="1600" dirty="0" smtClean="0">
                <a:latin typeface="Comic Sans MS" pitchFamily="66" charset="0"/>
              </a:rPr>
              <a:t>Σχεδιάσαμε έναν πολύχρωμο κύκλο.</a:t>
            </a:r>
          </a:p>
          <a:p>
            <a:pPr marL="285750" indent="-285750" algn="just">
              <a:buFont typeface="Arial" pitchFamily="34" charset="0"/>
              <a:buChar char="•"/>
            </a:pPr>
            <a:r>
              <a:rPr lang="el-GR" sz="1600" dirty="0" smtClean="0">
                <a:latin typeface="Comic Sans MS" pitchFamily="66" charset="0"/>
              </a:rPr>
              <a:t>Κολλήσαμε σε αυτόν, λωρίδες από γκοφρέ χαρτί.</a:t>
            </a:r>
          </a:p>
          <a:p>
            <a:pPr marL="285750" indent="-285750" algn="just">
              <a:buFont typeface="Arial" pitchFamily="34" charset="0"/>
              <a:buChar char="•"/>
            </a:pPr>
            <a:r>
              <a:rPr lang="el-GR" sz="1600" dirty="0" smtClean="0">
                <a:latin typeface="Comic Sans MS" pitchFamily="66" charset="0"/>
              </a:rPr>
              <a:t>Σχηματίσαμε ένα ουράνιο τόξο.</a:t>
            </a:r>
          </a:p>
          <a:p>
            <a:pPr marL="285750" indent="-285750" algn="just">
              <a:buFont typeface="Arial" pitchFamily="34" charset="0"/>
              <a:buChar char="•"/>
            </a:pPr>
            <a:r>
              <a:rPr lang="el-GR" sz="1600" dirty="0" smtClean="0">
                <a:latin typeface="Comic Sans MS" pitchFamily="66" charset="0"/>
              </a:rPr>
              <a:t>Κινηθήκαμε στο χώρο κυκλικά, για να κατανοήσουμε βιωματικά το σχήμα.</a:t>
            </a:r>
          </a:p>
          <a:p>
            <a:pPr marL="285750" indent="-285750" algn="just">
              <a:buFont typeface="Arial" pitchFamily="34" charset="0"/>
              <a:buChar char="•"/>
            </a:pPr>
            <a:endParaRPr lang="el-GR" sz="1600" dirty="0" smtClean="0">
              <a:latin typeface="Comic Sans MS" pitchFamily="66" charset="0"/>
            </a:endParaRPr>
          </a:p>
          <a:p>
            <a:pPr marL="285750" indent="-285750" algn="just">
              <a:buFont typeface="Arial" pitchFamily="34" charset="0"/>
              <a:buChar char="•"/>
            </a:pPr>
            <a:endParaRPr lang="el-GR" sz="1600" dirty="0" smtClean="0">
              <a:latin typeface="Comic Sans MS" pitchFamily="66" charset="0"/>
            </a:endParaRPr>
          </a:p>
          <a:p>
            <a:pPr marL="285750" indent="-285750" algn="just">
              <a:buFont typeface="Arial" pitchFamily="34" charset="0"/>
              <a:buChar char="•"/>
            </a:pPr>
            <a:endParaRPr lang="el-GR" sz="1600" dirty="0" smtClean="0">
              <a:latin typeface="Comic Sans MS" pitchFamily="66" charset="0"/>
            </a:endParaRPr>
          </a:p>
          <a:p>
            <a:pPr marL="285750" indent="-285750">
              <a:buFont typeface="Arial" pitchFamily="34" charset="0"/>
              <a:buChar char="•"/>
            </a:pPr>
            <a:endParaRPr lang="el-GR" sz="1600" dirty="0">
              <a:latin typeface="Comic Sans MS" pitchFamily="66" charset="0"/>
            </a:endParaRPr>
          </a:p>
        </p:txBody>
      </p:sp>
    </p:spTree>
    <p:extLst>
      <p:ext uri="{BB962C8B-B14F-4D97-AF65-F5344CB8AC3E}">
        <p14:creationId xmlns:p14="http://schemas.microsoft.com/office/powerpoint/2010/main" val="375691132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709</TotalTime>
  <Words>1316</Words>
  <Application>Microsoft Office PowerPoint</Application>
  <PresentationFormat>Προβολή στην οθόνη (4:3)</PresentationFormat>
  <Paragraphs>98</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Austin</vt:lpstr>
      <vt:lpstr>  ΕΚΠΑΙΔΕΥΤΗΡΙΑ      &lt;&lt;ΘΕΜΙΣΤΟΚΛΗΣ&gt;&gt;      ΠΑΙΔΙΚΟΣ ΣΤΑΘΜΟΣ</vt:lpstr>
      <vt:lpstr>Παρουσίαση του PowerPoint</vt:lpstr>
      <vt:lpstr>Παρουσίαση του PowerPoint</vt:lpstr>
      <vt:lpstr>ΟΙ ΒΑΣΙΚΟΙ ΣΤΟΧΟΙ ΜΕΣΑ ΑΠΟ ΤΗΝ ΠΑΡΑΤΗΡΗΣΗ ΤΟΥ ΠΙΝΑΚΑ ΚΑΙ ΤΗΝ ΥΛΟΠΟΙΗΣΗ ΤΩΝ ΔΡΑΣΤΗΡΙΟΤΗΤΩΝ ΗΤΑΝ ΟΙ ΕΞΗΣ: </vt:lpstr>
      <vt:lpstr> Στο πλαίσιο των προμαθηματικών και της αισθητικής αγωγής, τα παιδιά παρατήρησαν ότι ο κυρίαρχος αριθμός στον πίνακα είναι το ένα.                                1 παιδί – 1 περιστέρι – 1 τόπι.</vt:lpstr>
      <vt:lpstr>   Σε φύλλο εργασίας:  - Κόλλησαν τις αντίστοιχες εικόνες από χαρτόνι.  - Σχεδίασαν τα χαρακτηριστικά του προσώπου, στο κοριτσάκι.  - Σχημάτισαν τον αριθμό, με μπαλάκια από γκοφρέ χαρτί, εξασκώντας τη            λεπτή τους κινητικότητα.  </vt:lpstr>
      <vt:lpstr>Παρουσίαση του PowerPoint</vt:lpstr>
      <vt:lpstr> Τα κράτησαν  κοντά τους ευτυχισμένα, όπως κάνει το κοριτσάκι, με το    περιστέρι!</vt:lpstr>
      <vt:lpstr>Παρουσίαση του PowerPoint</vt:lpstr>
      <vt:lpstr>Παρουσίαση του PowerPoint</vt:lpstr>
      <vt:lpstr>Παρατηρώντας το τόπι του πίνακα, το οποίο έχει σχήμα σφαίρα, μας δόθηκε η αφορμή να ασχοληθούμε με τα γεωμετρικά επίπεδα και στερεά σχήματα.</vt:lpstr>
      <vt:lpstr>Παρουσίαση του PowerPoint</vt:lpstr>
      <vt:lpstr> Συζητήσαμε το εξής θέμα: εάν ζωγραφίζαμε το τόπι που υπάρχει στον πίνακα ,τι σχήμα θα το κάναμε; Όλοι ανέφεραν ότι θα σχεδίαζαν έναν ΚΥΚΛΟ! Έτσι προσεγγίσαμε τα επίπεδα σχήματα ,με τη βοήθεια ενός μουσικό-κινητικού παιχνιδιού! </vt:lpstr>
      <vt:lpstr> Σχεδιάσαμε στο χώρο ένα μεγάλο ορθογώνιο παραλληλεπίπεδο και πάνω σε αυτό τοποθετήσαμε 4 επίπεδα σχήματα! Τετράγωνο, ορθογώνιο, ρόμβο και κύκλο! Με το άκουσμα της μουσικής, πότε αργός ρυθμός και πότε γρήγορος , τα παιδιά περπατούσαν ή έτρεχαν στο μονοπάτι των σχημάτων! Όταν σταματούσε η μουσική έπρεπε να πατήσουν ΜΟΝΟ πάνω στον κύκλο!</vt:lpstr>
      <vt:lpstr> Στις φυσικές επιστήμες, αναφερθήκαμε στο νόμο της βαρύτητας! Με αφορμή το περιστέρι που υπάρχει στον πίνακα, δημιουργήθηκε το ερώτημα ‘’τι χρησιμοποιεί το πουλί για να πετάξει;’’ (τα φτερά του), ‘’τι γίνεται εάν δεν κουνάει τα φτερά του;’’ (η γη το έλκει προς τα κάτω)! Για να κατανοήσουμε αυτόν τον σπουδαίο νόμο της φύσης, χρησιμοποιήσαμε αντικείμενα διαφορετικού όγκου και βάρους…</vt:lpstr>
      <vt:lpstr>Παρουσίαση του PowerPoint</vt:lpstr>
      <vt:lpstr> Ολοκληρώνοντας την εισήγησή μου με την τελευταία μας δραστηριότητα, θα ήθελα να μοιραστώ μαζί σας, το παραμύθι που φτιάξαμε και να σας μεταφέρω για λίγο  στις γλυκές σκέψεις που υπάρχουν στον κόσμο των μικρών μας φίλων…</vt:lpstr>
      <vt:lpstr>ΑΝ ΕΙΧΑ ΦΤΕΡΑ ΝΑ ΠΕΤΑΞΩ…</vt:lpstr>
      <vt:lpstr>  Ο Ορφέας και ο Μιχάλης ήθελαν να ταξιδέψουν στο διάστημα, να δουν από κοντά τα αστέρια, το φεγγάρι και τους πλανήτες που υπάρχουν…</vt:lpstr>
      <vt:lpstr> Ο Ηλίας είχε την επιθυμία να δει από κοντά έναν εξωγήινο! Ήθελε να μάθει πως είναι στην πραγματικότητα …εάν έχει πολλά μάτια, πολλά χέρια, αν φοράει ρούχα, αν είναι δυνατός και πώς είναι το σπίτι του…</vt:lpstr>
      <vt:lpstr> Η Καίτη και η Δανάη, ήθελαν να πάνε στο βυθό της θάλασσας! Να μαζέψουν τα πιο όμορφα κοχύλια, για να τα φτιάξει η μία κολιέ και η άλλη να στολίσει το δωμάτιό της…</vt:lpstr>
      <vt:lpstr> Ο Γιώργος με το Δημήτρη, είχαν την επιθυμία να βρεθούν στον κόσμο που μένει ο αγαπημένος τους ήρωας… ο ΜΠΟΜΠ ΣΦΟΥΓΓΑΡΑΚΗΣ! Να γνωρίσουν, να παίξουν με τους φίλους του και να φάνε τα ‘’ΚΑΒΟΥΡΟΠΑΤΙ’’, για να μάθουν επιτέλους , τι γεύση έχουν…</vt:lpstr>
      <vt:lpstr>Ο Αλέξανδρος με το Μάξιμο, ήθελαν να πάνε στην αληθινή (όπως είπαν) χώρα των PLAYMOBIL ! Να δουν από κοντά όλους τους αγαπημένους τους ήρωες, (αλλά στην πραγματική τους μορφή ) και να γίνουν για πάντα φίλοι… </vt:lpstr>
      <vt:lpstr>Η Σοφία, ήθελε να πάει στο νησί του ουράνιου τόξου! Να ανέβει πάνω σε όλα τα χρώματα, να κάνει τσουλήθρα και να κολυμπήσει στα πολύχρωμα νερά…</vt:lpstr>
      <vt:lpstr>Ο Γρηγόρης, είχε την επιθυμία να φτάσει στο μεγαλύτερο Ηφαίστειο του κόσμου! Να δει τη φλόγα, τη δύναμη της φωτιάς και να γίνει σούπερ ήρωας!</vt:lpstr>
      <vt:lpstr>Η Αλίκη με την Ελπίδα, ήθελαν να πάνε στα ΛΟΥΝΑ ΠΑΡΚ όλου του κόσμου! Να παίζουν όλη μέρα, να κάνουν φίλους από άλλες χώρες και να τρώνε όλοι μαζί μαλλί της γριάς…</vt:lpstr>
      <vt:lpstr>Παρουσίαση του PowerPoint</vt:lpstr>
      <vt:lpstr>                 Σας ευχαριστούμε!!!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ΕΚΠΑΙΔΕΥΤΗΡΙΑ      &lt;&lt;ΘΕΜΙΣΤΟΚΛΗΣ&gt;&gt;        ΠΑΙΔΙΚΟΣ ΣΤΑΘΜΟΣ</dc:title>
  <dc:creator>ouran</dc:creator>
  <cp:lastModifiedBy>ouran</cp:lastModifiedBy>
  <cp:revision>82</cp:revision>
  <dcterms:created xsi:type="dcterms:W3CDTF">2021-02-11T16:05:17Z</dcterms:created>
  <dcterms:modified xsi:type="dcterms:W3CDTF">2021-04-24T05:42:00Z</dcterms:modified>
</cp:coreProperties>
</file>